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327" r:id="rId3"/>
    <p:sldId id="285" r:id="rId4"/>
    <p:sldId id="263" r:id="rId5"/>
    <p:sldId id="264" r:id="rId6"/>
    <p:sldId id="267" r:id="rId7"/>
    <p:sldId id="325" r:id="rId8"/>
    <p:sldId id="268" r:id="rId9"/>
    <p:sldId id="269" r:id="rId10"/>
    <p:sldId id="328" r:id="rId11"/>
    <p:sldId id="271" r:id="rId12"/>
    <p:sldId id="330" r:id="rId13"/>
    <p:sldId id="329" r:id="rId14"/>
    <p:sldId id="272" r:id="rId15"/>
    <p:sldId id="32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259" autoAdjust="0"/>
  </p:normalViewPr>
  <p:slideViewPr>
    <p:cSldViewPr>
      <p:cViewPr varScale="1">
        <p:scale>
          <a:sx n="84" d="100"/>
          <a:sy n="84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E9279F-7571-4541-9B07-7A2D4C3A93E5}" type="datetimeFigureOut">
              <a:rPr lang="ru-RU" smtClean="0"/>
              <a:pPr/>
              <a:t>17.02.2014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E9E2BB-0A32-40B2-92CA-50EE5D4D7C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836712"/>
            <a:ext cx="7858875" cy="496855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КОНЦЕПТУАЛЬНЫЕ </a:t>
            </a:r>
            <a:b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ОСНОВЫ ВВЕДЕНИЯ</a:t>
            </a:r>
            <a:b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ФГОС ДОШКОЛЬНОГО ОБРАЗОВАНИЯ</a:t>
            </a:r>
            <a:endParaRPr lang="ru-RU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091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260350"/>
            <a:ext cx="8353425" cy="6121400"/>
          </a:xfrm>
        </p:spPr>
        <p:txBody>
          <a:bodyPr/>
          <a:lstStyle/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ТРЕБОВАНИЯ К РЕЗУЛЬТАТАМ ОСВОЕНИЯ ПРОГРАММЫ</a:t>
            </a:r>
          </a:p>
          <a:p>
            <a:pPr marL="45720" lv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Основной результат - это  СОЦИАЛИЗАЦИЯ </a:t>
            </a:r>
            <a:r>
              <a:rPr lang="ru-RU" b="1" dirty="0">
                <a:solidFill>
                  <a:srgbClr val="002060"/>
                </a:solidFill>
              </a:rPr>
              <a:t>детей.</a:t>
            </a:r>
          </a:p>
          <a:p>
            <a:pPr marL="45720" lvl="0" indent="0" algn="ctr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Будут </a:t>
            </a:r>
            <a:r>
              <a:rPr lang="ru-RU" b="1" u="sng" dirty="0">
                <a:solidFill>
                  <a:srgbClr val="002060"/>
                </a:solidFill>
              </a:rPr>
              <a:t>оцениваться:</a:t>
            </a:r>
            <a:endParaRPr lang="ru-RU" b="1" dirty="0">
              <a:solidFill>
                <a:srgbClr val="002060"/>
              </a:solidFill>
            </a:endParaRPr>
          </a:p>
          <a:p>
            <a:pPr marL="4572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1) результаты социализации</a:t>
            </a:r>
            <a:r>
              <a:rPr lang="ru-RU" b="1" dirty="0">
                <a:solidFill>
                  <a:srgbClr val="002060"/>
                </a:solidFill>
              </a:rPr>
              <a:t>;</a:t>
            </a:r>
          </a:p>
          <a:p>
            <a:pPr marL="4572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 личностные результаты </a:t>
            </a:r>
            <a:r>
              <a:rPr lang="ru-RU" b="1" dirty="0">
                <a:solidFill>
                  <a:srgbClr val="002060"/>
                </a:solidFill>
              </a:rPr>
              <a:t>развития </a:t>
            </a:r>
            <a:r>
              <a:rPr lang="ru-RU" b="1" dirty="0" smtClean="0">
                <a:solidFill>
                  <a:srgbClr val="002060"/>
                </a:solidFill>
              </a:rPr>
              <a:t>ребенка, </a:t>
            </a:r>
            <a:r>
              <a:rPr lang="ru-RU" b="1" i="1" dirty="0">
                <a:solidFill>
                  <a:srgbClr val="002060"/>
                </a:solidFill>
              </a:rPr>
              <a:t>а не </a:t>
            </a:r>
            <a:r>
              <a:rPr lang="ru-RU" b="1" i="1" dirty="0" smtClean="0">
                <a:solidFill>
                  <a:srgbClr val="002060"/>
                </a:solidFill>
              </a:rPr>
              <a:t>результаты </a:t>
            </a:r>
            <a:r>
              <a:rPr lang="ru-RU" b="1" i="1" dirty="0">
                <a:solidFill>
                  <a:srgbClr val="002060"/>
                </a:solidFill>
              </a:rPr>
              <a:t>обучения</a:t>
            </a:r>
            <a:r>
              <a:rPr lang="ru-RU" b="1" i="1" dirty="0" smtClean="0">
                <a:solidFill>
                  <a:srgbClr val="002060"/>
                </a:solidFill>
              </a:rPr>
              <a:t>!</a:t>
            </a:r>
            <a:endParaRPr lang="ru-RU" b="1" i="1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endParaRPr lang="ru-RU" dirty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endParaRPr lang="ru-RU" dirty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8341432"/>
              </p:ext>
            </p:extLst>
          </p:nvPr>
        </p:nvGraphicFramePr>
        <p:xfrm>
          <a:off x="539552" y="2780929"/>
          <a:ext cx="820891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040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</a:t>
                      </a:r>
                    </a:p>
                    <a:p>
                      <a:pPr algn="ctr"/>
                      <a:r>
                        <a:rPr lang="ru-RU" dirty="0" smtClean="0"/>
                        <a:t>ШКОЛЬНОГО</a:t>
                      </a:r>
                      <a:r>
                        <a:rPr lang="ru-RU" baseline="0" dirty="0" smtClean="0"/>
                        <a:t>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pPr algn="ctr"/>
                      <a:r>
                        <a:rPr lang="ru-RU" baseline="0" dirty="0" smtClean="0"/>
                        <a:t>ДОШКОЛЬНОГО ОБРАЗОВАНИЯ</a:t>
                      </a:r>
                      <a:endParaRPr lang="ru-RU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u="sng" dirty="0" smtClean="0">
                          <a:solidFill>
                            <a:schemeClr val="tx1"/>
                          </a:solidFill>
                        </a:rPr>
                        <a:t>3 группы</a:t>
                      </a:r>
                      <a:r>
                        <a:rPr lang="ru-RU" sz="2400" b="1" i="1" u="sng" baseline="0" dirty="0" smtClean="0">
                          <a:solidFill>
                            <a:schemeClr val="tx1"/>
                          </a:solidFill>
                        </a:rPr>
                        <a:t> Результатов:</a:t>
                      </a:r>
                    </a:p>
                    <a:p>
                      <a:pPr algn="ctr"/>
                      <a:endParaRPr lang="ru-RU" sz="2400" b="1" i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2400" b="1" i="0" u="none" baseline="0" dirty="0" smtClean="0">
                          <a:solidFill>
                            <a:srgbClr val="FF0000"/>
                          </a:solidFill>
                        </a:rPr>
                        <a:t>Предметные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2400" b="1" i="0" u="none" baseline="0" dirty="0" smtClean="0">
                          <a:solidFill>
                            <a:srgbClr val="FF0000"/>
                          </a:solidFill>
                        </a:rPr>
                        <a:t>2. </a:t>
                      </a:r>
                      <a:r>
                        <a:rPr lang="ru-RU" sz="2400" b="1" i="0" u="none" baseline="0" dirty="0" err="1" smtClean="0">
                          <a:solidFill>
                            <a:srgbClr val="FF0000"/>
                          </a:solidFill>
                        </a:rPr>
                        <a:t>Метапредметные</a:t>
                      </a:r>
                      <a:endParaRPr lang="ru-RU" sz="2400" b="1" i="0" u="none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ru-RU" sz="2400" b="1" i="0" u="none" baseline="0" dirty="0" smtClean="0">
                          <a:solidFill>
                            <a:srgbClr val="FF0000"/>
                          </a:solidFill>
                        </a:rPr>
                        <a:t>3. Личностные</a:t>
                      </a:r>
                    </a:p>
                    <a:p>
                      <a:pPr marL="0" indent="0" algn="l">
                        <a:buNone/>
                      </a:pPr>
                      <a:endParaRPr lang="ru-RU" sz="2400" b="1" i="0" u="none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l">
                        <a:buNone/>
                      </a:pPr>
                      <a:endParaRPr lang="ru-RU" sz="2400" b="1" i="0" u="none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u="sng" dirty="0" smtClean="0">
                          <a:solidFill>
                            <a:schemeClr val="tx1"/>
                          </a:solidFill>
                        </a:rPr>
                        <a:t>1 группа</a:t>
                      </a:r>
                      <a:r>
                        <a:rPr lang="ru-RU" sz="2400" b="1" i="1" u="sng" baseline="0" dirty="0" smtClean="0">
                          <a:solidFill>
                            <a:schemeClr val="tx1"/>
                          </a:solidFill>
                        </a:rPr>
                        <a:t> Результатов:</a:t>
                      </a:r>
                    </a:p>
                    <a:p>
                      <a:pPr algn="ctr"/>
                      <a:endParaRPr lang="ru-RU" sz="2400" b="1" i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2400" b="1" i="0" u="none" strike="sngStrike" baseline="0" dirty="0" smtClean="0">
                          <a:solidFill>
                            <a:schemeClr val="tx1"/>
                          </a:solidFill>
                        </a:rPr>
                        <a:t>Предметные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2400" b="1" i="0" u="none" strike="sngStrike" baseline="0" dirty="0" smtClean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ru-RU" sz="2400" b="1" i="0" u="none" strike="sngStrike" baseline="0" dirty="0" err="1" smtClean="0">
                          <a:solidFill>
                            <a:schemeClr val="tx1"/>
                          </a:solidFill>
                        </a:rPr>
                        <a:t>Метапредметные</a:t>
                      </a:r>
                      <a:endParaRPr lang="ru-RU" sz="2400" b="1" i="0" u="none" strike="sng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ru-RU" sz="2400" b="1" i="0" u="none" baseline="0" dirty="0" smtClean="0">
                          <a:solidFill>
                            <a:srgbClr val="FF0000"/>
                          </a:solidFill>
                        </a:rPr>
                        <a:t>3. Личностные</a:t>
                      </a:r>
                      <a:endParaRPr lang="ru-RU" sz="2400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62666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58775" y="333375"/>
            <a:ext cx="8785225" cy="6264275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400" b="1" dirty="0">
                <a:solidFill>
                  <a:srgbClr val="C00000"/>
                </a:solidFill>
              </a:rPr>
              <a:t>РЕЗУЛЬТАТ -</a:t>
            </a:r>
          </a:p>
          <a:p>
            <a:r>
              <a:rPr lang="ru-RU" sz="2000" b="1" i="1" dirty="0">
                <a:solidFill>
                  <a:srgbClr val="002060"/>
                </a:solidFill>
              </a:rPr>
              <a:t>ЦЕЛЕВЫЕ </a:t>
            </a:r>
            <a:r>
              <a:rPr lang="ru-RU" sz="2000" b="1" i="1" dirty="0" smtClean="0">
                <a:solidFill>
                  <a:srgbClr val="002060"/>
                </a:solidFill>
              </a:rPr>
              <a:t>ОРИЕНТИРЫ, 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ВЕКТОРЫ РАЗВИТИЯ,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ЦЕННОСТНО-ЦЕЛЕВЫЕ УСТАНОВКИ,</a:t>
            </a:r>
            <a:endParaRPr lang="ru-RU" sz="2000" b="1" i="1" dirty="0">
              <a:solidFill>
                <a:srgbClr val="002060"/>
              </a:solidFill>
            </a:endParaRPr>
          </a:p>
          <a:p>
            <a:r>
              <a:rPr lang="ru-RU" sz="2000" b="1" i="1" dirty="0">
                <a:solidFill>
                  <a:srgbClr val="002060"/>
                </a:solidFill>
              </a:rPr>
              <a:t>НАВИГАЦИЯ ДЛЯ РОДИТЕЛЕЙ, ПЕДАГОГОВ, </a:t>
            </a:r>
            <a:r>
              <a:rPr lang="ru-RU" sz="2000" b="1" i="1" dirty="0" smtClean="0">
                <a:solidFill>
                  <a:srgbClr val="002060"/>
                </a:solidFill>
              </a:rPr>
              <a:t>ОБЩЕСТВА.</a:t>
            </a:r>
          </a:p>
          <a:p>
            <a:pPr marL="45720" indent="0" algn="ctr">
              <a:buNone/>
            </a:pPr>
            <a:endParaRPr lang="ru-RU" sz="2000" b="1" i="1" u="sng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002060"/>
                </a:solidFill>
              </a:rPr>
              <a:t>ОНИ НЕ ЯВЛЯЮТСЯ: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т</a:t>
            </a:r>
            <a:r>
              <a:rPr lang="ru-RU" sz="2000" b="1" dirty="0" smtClean="0">
                <a:solidFill>
                  <a:srgbClr val="002060"/>
                </a:solidFill>
              </a:rPr>
              <a:t>ребуемым заданным результатом </a:t>
            </a:r>
            <a:r>
              <a:rPr lang="ru-RU" sz="2000" b="1" dirty="0">
                <a:solidFill>
                  <a:srgbClr val="002060"/>
                </a:solidFill>
              </a:rPr>
              <a:t>развития!</a:t>
            </a:r>
          </a:p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объектом </a:t>
            </a:r>
            <a:r>
              <a:rPr lang="ru-RU" sz="2000" b="1" dirty="0">
                <a:solidFill>
                  <a:srgbClr val="002060"/>
                </a:solidFill>
              </a:rPr>
              <a:t>для оценки </a:t>
            </a:r>
            <a:r>
              <a:rPr lang="ru-RU" sz="2000" b="1" dirty="0" smtClean="0">
                <a:solidFill>
                  <a:srgbClr val="002060"/>
                </a:solidFill>
              </a:rPr>
              <a:t>ребенка!</a:t>
            </a:r>
            <a:endParaRPr lang="ru-RU" sz="2000" b="1" dirty="0">
              <a:solidFill>
                <a:srgbClr val="002060"/>
              </a:solidFill>
            </a:endParaRPr>
          </a:p>
          <a:p>
            <a:pPr marL="45720" lvl="0" indent="0" algn="ctr">
              <a:buNone/>
            </a:pPr>
            <a:endParaRPr lang="ru-RU" sz="2000" b="1" u="sng" dirty="0" smtClean="0"/>
          </a:p>
          <a:p>
            <a:pPr marL="45720" lvl="0" indent="0" algn="ctr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Что </a:t>
            </a:r>
            <a:r>
              <a:rPr lang="ru-RU" sz="2000" b="1" u="sng" dirty="0">
                <a:solidFill>
                  <a:srgbClr val="C00000"/>
                </a:solidFill>
              </a:rPr>
              <a:t>будет оцениваться в </a:t>
            </a:r>
            <a:r>
              <a:rPr lang="ru-RU" sz="2000" b="1" u="sng" dirty="0" smtClean="0">
                <a:solidFill>
                  <a:srgbClr val="C00000"/>
                </a:solidFill>
              </a:rPr>
              <a:t>детском саду?</a:t>
            </a:r>
            <a:endParaRPr lang="ru-RU" sz="2000" b="1" dirty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1) </a:t>
            </a:r>
            <a:r>
              <a:rPr lang="ru-RU" sz="2000" b="1" i="1" dirty="0" smtClean="0">
                <a:solidFill>
                  <a:srgbClr val="002060"/>
                </a:solidFill>
              </a:rPr>
              <a:t>педагогический </a:t>
            </a:r>
            <a:r>
              <a:rPr lang="ru-RU" sz="2000" b="1" i="1" dirty="0">
                <a:solidFill>
                  <a:srgbClr val="002060"/>
                </a:solidFill>
              </a:rPr>
              <a:t>процесс (образовательный</a:t>
            </a:r>
            <a:r>
              <a:rPr lang="ru-RU" sz="2000" b="1" i="1" dirty="0" smtClean="0">
                <a:solidFill>
                  <a:srgbClr val="002060"/>
                </a:solidFill>
              </a:rPr>
              <a:t>); </a:t>
            </a:r>
            <a:endParaRPr lang="ru-RU" sz="2000" b="1" dirty="0">
              <a:solidFill>
                <a:srgbClr val="002060"/>
              </a:solidFill>
            </a:endParaRPr>
          </a:p>
          <a:p>
            <a:pPr marL="45720" indent="0">
              <a:buNone/>
            </a:pPr>
            <a:r>
              <a:rPr lang="ru-RU" sz="2000" b="1" i="1" dirty="0" smtClean="0">
                <a:solidFill>
                  <a:srgbClr val="002060"/>
                </a:solidFill>
              </a:rPr>
              <a:t>2) условия (социальная ситуация развития ребенка);</a:t>
            </a:r>
          </a:p>
          <a:p>
            <a:pPr marL="45720" indent="0">
              <a:buNone/>
            </a:pPr>
            <a:r>
              <a:rPr lang="ru-RU" sz="2000" b="1" i="1" dirty="0" smtClean="0">
                <a:solidFill>
                  <a:srgbClr val="002060"/>
                </a:solidFill>
              </a:rPr>
              <a:t>3) педагогические кадры</a:t>
            </a:r>
            <a:r>
              <a:rPr lang="ru-RU" sz="2000" b="1" i="1" dirty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635006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115888"/>
            <a:ext cx="8785225" cy="65532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ТРЕБОВАНИЯ К РЕЗУЛЬТАТАМ ОСВОЕНИЯ </a:t>
            </a:r>
            <a:r>
              <a:rPr lang="ru-RU" b="1" dirty="0" smtClean="0">
                <a:solidFill>
                  <a:srgbClr val="C00000"/>
                </a:solidFill>
              </a:rPr>
              <a:t>ПРОГРАММЫ</a:t>
            </a:r>
            <a:endParaRPr lang="ru-RU" dirty="0" smtClean="0"/>
          </a:p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2 ГРУППЫ ЦЕЛЕВЫХ ОРИЕНТИРОВ: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1 ГРУППА – ОТ 2 МЕС. ДО 3 ЛЕТ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 ГРУППА – ОТ 3 ЛЕТ ДО 7 ЛЕТ</a:t>
            </a:r>
          </a:p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ЦЕЛЕВЫЕ ОРИЕНТИРЫ: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Инициативность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Самостоятельность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Уверенность в себе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Воображение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Физическое развитие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Волевые усилия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Любознательность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Интерес ребенка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6070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260350"/>
            <a:ext cx="8785225" cy="6408738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rgbClr val="C00000"/>
                </a:solidFill>
              </a:rPr>
              <a:t>Профессиональный </a:t>
            </a:r>
            <a:r>
              <a:rPr lang="ru-RU" b="1" u="sng" dirty="0">
                <a:solidFill>
                  <a:srgbClr val="C00000"/>
                </a:solidFill>
              </a:rPr>
              <a:t>стандарт педагога  </a:t>
            </a:r>
            <a:r>
              <a:rPr lang="ru-RU" b="1" u="sng" dirty="0" smtClean="0">
                <a:solidFill>
                  <a:srgbClr val="C00000"/>
                </a:solidFill>
              </a:rPr>
              <a:t>ДОО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р</a:t>
            </a:r>
            <a:r>
              <a:rPr lang="ru-RU" sz="2000" b="1" dirty="0" smtClean="0">
                <a:solidFill>
                  <a:srgbClr val="002060"/>
                </a:solidFill>
              </a:rPr>
              <a:t>азрабатывается впервые в истории российского образования;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позволит </a:t>
            </a:r>
            <a:r>
              <a:rPr lang="ru-RU" sz="2000" b="1" dirty="0" smtClean="0">
                <a:solidFill>
                  <a:srgbClr val="002060"/>
                </a:solidFill>
              </a:rPr>
              <a:t>педагогу работать творчески;</a:t>
            </a:r>
            <a:endParaRPr lang="ru-RU" sz="2000" b="1" dirty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введение </a:t>
            </a:r>
            <a:r>
              <a:rPr lang="ru-RU" sz="2000" b="1" dirty="0" smtClean="0">
                <a:solidFill>
                  <a:srgbClr val="002060"/>
                </a:solidFill>
              </a:rPr>
              <a:t>с</a:t>
            </a:r>
            <a:r>
              <a:rPr lang="ru-RU" sz="2000" b="1" dirty="0" smtClean="0">
                <a:solidFill>
                  <a:srgbClr val="002060"/>
                </a:solidFill>
              </a:rPr>
              <a:t> сентября </a:t>
            </a:r>
            <a:r>
              <a:rPr lang="ru-RU" sz="2000" b="1" dirty="0" smtClean="0">
                <a:solidFill>
                  <a:srgbClr val="002060"/>
                </a:solidFill>
              </a:rPr>
              <a:t>2014 года;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важен для формирования должностных инструкций;</a:t>
            </a:r>
          </a:p>
          <a:p>
            <a:r>
              <a:rPr lang="ru-RU" sz="2000" b="1" u="sng" dirty="0" smtClean="0">
                <a:solidFill>
                  <a:srgbClr val="002060"/>
                </a:solidFill>
              </a:rPr>
              <a:t>необходимость </a:t>
            </a:r>
            <a:r>
              <a:rPr lang="ru-RU" sz="2000" b="1" u="sng" dirty="0" smtClean="0">
                <a:solidFill>
                  <a:srgbClr val="002060"/>
                </a:solidFill>
              </a:rPr>
              <a:t>разработки вызвана: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</a:rPr>
              <a:t>дошкольное образование – первый уровень общего образования; помимо функции ухода и присмотра выделяется образовательная </a:t>
            </a:r>
            <a:r>
              <a:rPr lang="ru-RU" sz="2000" b="1" i="1" dirty="0" smtClean="0">
                <a:solidFill>
                  <a:srgbClr val="002060"/>
                </a:solidFill>
              </a:rPr>
              <a:t>функция</a:t>
            </a:r>
            <a:r>
              <a:rPr lang="ru-RU" sz="2000" b="1" i="1" dirty="0" smtClean="0">
                <a:solidFill>
                  <a:srgbClr val="002060"/>
                </a:solidFill>
              </a:rPr>
              <a:t>.</a:t>
            </a:r>
            <a:endParaRPr lang="ru-RU" sz="2000" dirty="0" smtClean="0"/>
          </a:p>
          <a:p>
            <a:pPr algn="ctr"/>
            <a:r>
              <a:rPr lang="ru-RU" sz="2000" b="1" u="sng" dirty="0">
                <a:solidFill>
                  <a:srgbClr val="C00000"/>
                </a:solidFill>
              </a:rPr>
              <a:t>Профессиональная деятельность </a:t>
            </a:r>
            <a:r>
              <a:rPr lang="ru-RU" sz="2000" b="1" u="sng" dirty="0" smtClean="0">
                <a:solidFill>
                  <a:srgbClr val="C00000"/>
                </a:solidFill>
              </a:rPr>
              <a:t>педагога ДОО будет </a:t>
            </a:r>
            <a:r>
              <a:rPr lang="ru-RU" sz="2000" b="1" u="sng" dirty="0">
                <a:solidFill>
                  <a:srgbClr val="C00000"/>
                </a:solidFill>
              </a:rPr>
              <a:t>оценивается </a:t>
            </a:r>
            <a:r>
              <a:rPr lang="ru-RU" sz="2000" b="1" u="sng" dirty="0" smtClean="0">
                <a:solidFill>
                  <a:srgbClr val="C00000"/>
                </a:solidFill>
              </a:rPr>
              <a:t>комплексно</a:t>
            </a:r>
            <a:r>
              <a:rPr lang="ru-RU" sz="2000" b="1" dirty="0">
                <a:solidFill>
                  <a:srgbClr val="C00000"/>
                </a:solidFill>
              </a:rPr>
              <a:t>:</a:t>
            </a:r>
          </a:p>
          <a:p>
            <a:r>
              <a:rPr lang="ru-RU" sz="2000" b="1" u="sng" dirty="0">
                <a:solidFill>
                  <a:srgbClr val="002060"/>
                </a:solidFill>
              </a:rPr>
              <a:t>Высокая оценка включает сочетание показателей: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- </a:t>
            </a:r>
            <a:r>
              <a:rPr lang="ru-RU" sz="2000" b="1" i="1" dirty="0" smtClean="0">
                <a:solidFill>
                  <a:srgbClr val="002060"/>
                </a:solidFill>
              </a:rPr>
              <a:t>динамика </a:t>
            </a:r>
            <a:r>
              <a:rPr lang="ru-RU" sz="2000" b="1" i="1" dirty="0" smtClean="0">
                <a:solidFill>
                  <a:srgbClr val="002060"/>
                </a:solidFill>
              </a:rPr>
              <a:t>развития личностных качеств </a:t>
            </a:r>
            <a:r>
              <a:rPr lang="ru-RU" sz="2000" b="1" i="1" dirty="0">
                <a:solidFill>
                  <a:srgbClr val="002060"/>
                </a:solidFill>
              </a:rPr>
              <a:t>ребенка, </a:t>
            </a:r>
          </a:p>
          <a:p>
            <a:r>
              <a:rPr lang="ru-RU" sz="2000" b="1" i="1" dirty="0">
                <a:solidFill>
                  <a:srgbClr val="002060"/>
                </a:solidFill>
              </a:rPr>
              <a:t>- </a:t>
            </a:r>
            <a:r>
              <a:rPr lang="ru-RU" sz="2000" b="1" i="1" dirty="0" smtClean="0">
                <a:solidFill>
                  <a:srgbClr val="002060"/>
                </a:solidFill>
              </a:rPr>
              <a:t>положительное отношение </a:t>
            </a:r>
            <a:r>
              <a:rPr lang="ru-RU" sz="2000" b="1" i="1" dirty="0">
                <a:solidFill>
                  <a:srgbClr val="002060"/>
                </a:solidFill>
              </a:rPr>
              <a:t>ребенка к детскому </a:t>
            </a:r>
            <a:r>
              <a:rPr lang="ru-RU" sz="2000" b="1" i="1" dirty="0" smtClean="0">
                <a:solidFill>
                  <a:srgbClr val="002060"/>
                </a:solidFill>
              </a:rPr>
              <a:t>саду,</a:t>
            </a:r>
            <a:endParaRPr lang="ru-RU" sz="2000" b="1" i="1" dirty="0">
              <a:solidFill>
                <a:srgbClr val="002060"/>
              </a:solidFill>
            </a:endParaRPr>
          </a:p>
          <a:p>
            <a:r>
              <a:rPr lang="ru-RU" sz="2000" b="1" i="1" dirty="0">
                <a:solidFill>
                  <a:srgbClr val="002060"/>
                </a:solidFill>
              </a:rPr>
              <a:t>- </a:t>
            </a:r>
            <a:r>
              <a:rPr lang="ru-RU" sz="2000" b="1" i="1" dirty="0" smtClean="0">
                <a:solidFill>
                  <a:srgbClr val="002060"/>
                </a:solidFill>
              </a:rPr>
              <a:t>высокая степень </a:t>
            </a:r>
            <a:r>
              <a:rPr lang="ru-RU" sz="2000" b="1" i="1" dirty="0">
                <a:solidFill>
                  <a:srgbClr val="002060"/>
                </a:solidFill>
              </a:rPr>
              <a:t>активности и вовлеченности родителей в решение образовательных задач и жизнь детского сада.</a:t>
            </a:r>
          </a:p>
          <a:p>
            <a:endParaRPr lang="ru-RU" sz="2000" dirty="0"/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6972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333375"/>
            <a:ext cx="8496300" cy="6191250"/>
          </a:xfrm>
        </p:spPr>
        <p:txBody>
          <a:bodyPr>
            <a:normAutofit lnSpcReduction="10000"/>
          </a:bodyPr>
          <a:lstStyle/>
          <a:p>
            <a:pPr marL="45720" lvl="0" indent="0" algn="ctr">
              <a:buNone/>
            </a:pPr>
            <a:r>
              <a:rPr lang="ru-RU" b="1" u="sng" dirty="0">
                <a:solidFill>
                  <a:srgbClr val="C00000"/>
                </a:solidFill>
              </a:rPr>
              <a:t>ИТАК: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развитие ребенка </a:t>
            </a:r>
            <a:r>
              <a:rPr lang="ru-RU" b="1" dirty="0">
                <a:solidFill>
                  <a:srgbClr val="002060"/>
                </a:solidFill>
              </a:rPr>
              <a:t>не </a:t>
            </a:r>
            <a:r>
              <a:rPr lang="ru-RU" b="1" dirty="0" smtClean="0">
                <a:solidFill>
                  <a:srgbClr val="002060"/>
                </a:solidFill>
              </a:rPr>
              <a:t>является </a:t>
            </a:r>
            <a:r>
              <a:rPr lang="ru-RU" b="1" dirty="0">
                <a:solidFill>
                  <a:srgbClr val="002060"/>
                </a:solidFill>
              </a:rPr>
              <a:t>объектом измерения и </a:t>
            </a:r>
            <a:r>
              <a:rPr lang="ru-RU" b="1" dirty="0" smtClean="0">
                <a:solidFill>
                  <a:srgbClr val="002060"/>
                </a:solidFill>
              </a:rPr>
              <a:t>оценки;</a:t>
            </a:r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тестированию </a:t>
            </a:r>
            <a:r>
              <a:rPr lang="ru-RU" b="1" dirty="0" smtClean="0">
                <a:solidFill>
                  <a:srgbClr val="002060"/>
                </a:solidFill>
              </a:rPr>
              <a:t>– нет; </a:t>
            </a:r>
            <a:r>
              <a:rPr lang="ru-RU" b="1" dirty="0" smtClean="0">
                <a:solidFill>
                  <a:srgbClr val="002060"/>
                </a:solidFill>
              </a:rPr>
              <a:t>мониторингу </a:t>
            </a:r>
            <a:r>
              <a:rPr lang="ru-RU" b="1" dirty="0">
                <a:solidFill>
                  <a:srgbClr val="00206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да;</a:t>
            </a:r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u="sng" dirty="0">
                <a:solidFill>
                  <a:srgbClr val="002060"/>
                </a:solidFill>
              </a:rPr>
              <a:t>у </a:t>
            </a:r>
            <a:r>
              <a:rPr lang="ru-RU" b="1" u="sng" dirty="0" smtClean="0">
                <a:solidFill>
                  <a:srgbClr val="002060"/>
                </a:solidFill>
              </a:rPr>
              <a:t>мониторинга 2 </a:t>
            </a:r>
            <a:r>
              <a:rPr lang="ru-RU" b="1" u="sng" dirty="0">
                <a:solidFill>
                  <a:srgbClr val="002060"/>
                </a:solidFill>
              </a:rPr>
              <a:t>цели</a:t>
            </a:r>
            <a:r>
              <a:rPr lang="ru-RU" b="1" dirty="0">
                <a:solidFill>
                  <a:srgbClr val="002060"/>
                </a:solidFill>
              </a:rPr>
              <a:t>: </a:t>
            </a:r>
            <a:r>
              <a:rPr lang="ru-RU" b="1" dirty="0" smtClean="0">
                <a:solidFill>
                  <a:srgbClr val="002060"/>
                </a:solidFill>
              </a:rPr>
              <a:t>выявление трудности и помощь специалиста;</a:t>
            </a:r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п</a:t>
            </a:r>
            <a:r>
              <a:rPr lang="ru-RU" b="1" dirty="0" smtClean="0">
                <a:solidFill>
                  <a:srgbClr val="002060"/>
                </a:solidFill>
              </a:rPr>
              <a:t>едагогический мониторинг проводит воспитатель;</a:t>
            </a:r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а</a:t>
            </a:r>
            <a:r>
              <a:rPr lang="ru-RU" b="1" dirty="0" smtClean="0">
                <a:solidFill>
                  <a:srgbClr val="002060"/>
                </a:solidFill>
              </a:rPr>
              <a:t>ттестации и </a:t>
            </a:r>
            <a:r>
              <a:rPr lang="ru-RU" b="1" dirty="0">
                <a:solidFill>
                  <a:srgbClr val="002060"/>
                </a:solidFill>
              </a:rPr>
              <a:t>тестирования при выходе из </a:t>
            </a:r>
            <a:r>
              <a:rPr lang="ru-RU" b="1" dirty="0" smtClean="0">
                <a:solidFill>
                  <a:srgbClr val="002060"/>
                </a:solidFill>
              </a:rPr>
              <a:t>детского сада </a:t>
            </a:r>
            <a:r>
              <a:rPr lang="ru-RU" b="1" dirty="0">
                <a:solidFill>
                  <a:srgbClr val="002060"/>
                </a:solidFill>
              </a:rPr>
              <a:t>не </a:t>
            </a:r>
            <a:r>
              <a:rPr lang="ru-RU" b="1" dirty="0" smtClean="0">
                <a:solidFill>
                  <a:srgbClr val="002060"/>
                </a:solidFill>
              </a:rPr>
              <a:t>должно быть!</a:t>
            </a:r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т</a:t>
            </a:r>
            <a:r>
              <a:rPr lang="ru-RU" b="1" dirty="0" smtClean="0">
                <a:solidFill>
                  <a:srgbClr val="002060"/>
                </a:solidFill>
              </a:rPr>
              <a:t>есты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smtClean="0">
                <a:solidFill>
                  <a:srgbClr val="002060"/>
                </a:solidFill>
              </a:rPr>
              <a:t>контрольные </a:t>
            </a:r>
            <a:r>
              <a:rPr lang="ru-RU" b="1" dirty="0">
                <a:solidFill>
                  <a:srgbClr val="002060"/>
                </a:solidFill>
              </a:rPr>
              <a:t>срезы </a:t>
            </a:r>
            <a:r>
              <a:rPr lang="ru-RU" b="1" dirty="0" smtClean="0">
                <a:solidFill>
                  <a:srgbClr val="002060"/>
                </a:solidFill>
              </a:rPr>
              <a:t>в детском саду </a:t>
            </a:r>
            <a:r>
              <a:rPr lang="ru-RU" b="1" dirty="0" smtClean="0">
                <a:solidFill>
                  <a:srgbClr val="002060"/>
                </a:solidFill>
              </a:rPr>
              <a:t>-это </a:t>
            </a:r>
            <a:r>
              <a:rPr lang="ru-RU" b="1" dirty="0">
                <a:solidFill>
                  <a:srgbClr val="002060"/>
                </a:solidFill>
              </a:rPr>
              <a:t>неправомерно</a:t>
            </a:r>
            <a:r>
              <a:rPr lang="ru-RU" b="1" dirty="0" smtClean="0">
                <a:solidFill>
                  <a:srgbClr val="002060"/>
                </a:solidFill>
              </a:rPr>
              <a:t>!;</a:t>
            </a:r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педагог детского сада </a:t>
            </a:r>
            <a:r>
              <a:rPr lang="ru-RU" b="1" dirty="0">
                <a:solidFill>
                  <a:srgbClr val="002060"/>
                </a:solidFill>
              </a:rPr>
              <a:t>– наблюдает, замечает, фиксирует, </a:t>
            </a:r>
            <a:r>
              <a:rPr lang="ru-RU" b="1" dirty="0" smtClean="0">
                <a:solidFill>
                  <a:srgbClr val="FF0000"/>
                </a:solidFill>
              </a:rPr>
              <a:t>корректирует, при необходимости,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п</a:t>
            </a:r>
            <a:r>
              <a:rPr lang="ru-RU" b="1" dirty="0" smtClean="0">
                <a:solidFill>
                  <a:srgbClr val="FF0000"/>
                </a:solidFill>
              </a:rPr>
              <a:t>рограмму </a:t>
            </a:r>
            <a:r>
              <a:rPr lang="ru-RU" b="1" dirty="0" smtClean="0">
                <a:solidFill>
                  <a:srgbClr val="FF0000"/>
                </a:solidFill>
              </a:rPr>
              <a:t>развития ребенка;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п</a:t>
            </a:r>
            <a:r>
              <a:rPr lang="ru-RU" b="1" dirty="0" smtClean="0">
                <a:solidFill>
                  <a:srgbClr val="002060"/>
                </a:solidFill>
              </a:rPr>
              <a:t>сихологический  </a:t>
            </a:r>
            <a:r>
              <a:rPr lang="ru-RU" b="1" dirty="0" smtClean="0">
                <a:solidFill>
                  <a:srgbClr val="002060"/>
                </a:solidFill>
              </a:rPr>
              <a:t>мониторинг </a:t>
            </a:r>
            <a:r>
              <a:rPr lang="ru-RU" b="1" dirty="0" smtClean="0">
                <a:solidFill>
                  <a:srgbClr val="002060"/>
                </a:solidFill>
              </a:rPr>
              <a:t> проводит </a:t>
            </a:r>
            <a:r>
              <a:rPr lang="ru-RU" b="1" dirty="0" smtClean="0">
                <a:solidFill>
                  <a:srgbClr val="002060"/>
                </a:solidFill>
              </a:rPr>
              <a:t>педагог-психолог и  </a:t>
            </a:r>
            <a:r>
              <a:rPr lang="ru-RU" b="1" dirty="0" smtClean="0">
                <a:solidFill>
                  <a:srgbClr val="002060"/>
                </a:solidFill>
              </a:rPr>
              <a:t>только с разрешения родителей, законных представителей (опекуны);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1925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87338" y="188913"/>
            <a:ext cx="8856662" cy="6553200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1800" b="1" u="sng" dirty="0">
                <a:solidFill>
                  <a:srgbClr val="C00000"/>
                </a:solidFill>
              </a:rPr>
              <a:t>ИТАК</a:t>
            </a:r>
            <a:r>
              <a:rPr lang="ru-RU" sz="1800" b="1" u="sng" dirty="0" smtClean="0">
                <a:solidFill>
                  <a:srgbClr val="C00000"/>
                </a:solidFill>
              </a:rPr>
              <a:t>: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900" b="1" dirty="0">
                <a:solidFill>
                  <a:srgbClr val="002060"/>
                </a:solidFill>
              </a:rPr>
              <a:t>В ФГОС ДО - главное не результат, а условия!</a:t>
            </a:r>
          </a:p>
          <a:p>
            <a:pPr algn="just"/>
            <a:r>
              <a:rPr lang="ru-RU" sz="1900" b="1" dirty="0">
                <a:solidFill>
                  <a:srgbClr val="002060"/>
                </a:solidFill>
              </a:rPr>
              <a:t>ФГОС ДО направлен на всестороннее развитие ребенка, носит </a:t>
            </a:r>
            <a:r>
              <a:rPr lang="ru-RU" sz="1900" b="1" dirty="0" err="1">
                <a:solidFill>
                  <a:srgbClr val="002060"/>
                </a:solidFill>
              </a:rPr>
              <a:t>детоцентристский</a:t>
            </a:r>
            <a:r>
              <a:rPr lang="ru-RU" sz="1900" b="1" dirty="0">
                <a:solidFill>
                  <a:srgbClr val="002060"/>
                </a:solidFill>
              </a:rPr>
              <a:t>  характер.</a:t>
            </a:r>
          </a:p>
          <a:p>
            <a:pPr algn="just"/>
            <a:r>
              <a:rPr lang="ru-RU" sz="1900" b="1" dirty="0">
                <a:solidFill>
                  <a:srgbClr val="002060"/>
                </a:solidFill>
              </a:rPr>
              <a:t>Обеспечивает здоровье, безопасность и здоровый образ жизни ребенка</a:t>
            </a:r>
            <a:r>
              <a:rPr lang="ru-RU" sz="19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1900" b="1" dirty="0" smtClean="0">
                <a:solidFill>
                  <a:srgbClr val="002060"/>
                </a:solidFill>
              </a:rPr>
              <a:t>ФГОС </a:t>
            </a:r>
            <a:r>
              <a:rPr lang="ru-RU" sz="1900" b="1" dirty="0">
                <a:solidFill>
                  <a:srgbClr val="002060"/>
                </a:solidFill>
              </a:rPr>
              <a:t>будет меняться через 1,2 года. (Апробация покажет проблемы</a:t>
            </a:r>
            <a:r>
              <a:rPr lang="ru-RU" sz="1900" b="1" dirty="0" smtClean="0">
                <a:solidFill>
                  <a:srgbClr val="002060"/>
                </a:solidFill>
              </a:rPr>
              <a:t>).</a:t>
            </a:r>
            <a:endParaRPr lang="ru-RU" sz="1900" b="1" dirty="0">
              <a:solidFill>
                <a:srgbClr val="002060"/>
              </a:solidFill>
            </a:endParaRPr>
          </a:p>
          <a:p>
            <a:pPr algn="just"/>
            <a:r>
              <a:rPr lang="ru-RU" sz="1900" b="1" dirty="0" smtClean="0">
                <a:solidFill>
                  <a:srgbClr val="002060"/>
                </a:solidFill>
              </a:rPr>
              <a:t>Из </a:t>
            </a:r>
            <a:r>
              <a:rPr lang="ru-RU" sz="1900" b="1" dirty="0">
                <a:solidFill>
                  <a:srgbClr val="002060"/>
                </a:solidFill>
              </a:rPr>
              <a:t>ФГТ перейдет в </a:t>
            </a:r>
            <a:r>
              <a:rPr lang="ru-RU" sz="1900" b="1" dirty="0" smtClean="0">
                <a:solidFill>
                  <a:srgbClr val="002060"/>
                </a:solidFill>
              </a:rPr>
              <a:t>ФГОС </a:t>
            </a:r>
            <a:r>
              <a:rPr lang="ru-RU" sz="1900" b="1" dirty="0">
                <a:solidFill>
                  <a:srgbClr val="002060"/>
                </a:solidFill>
              </a:rPr>
              <a:t>все позитивное: вариативность, </a:t>
            </a:r>
            <a:r>
              <a:rPr lang="ru-RU" sz="1900" b="1" dirty="0" smtClean="0">
                <a:solidFill>
                  <a:srgbClr val="002060"/>
                </a:solidFill>
              </a:rPr>
              <a:t>интеграция, личностно-ориентированный подход и т. п.</a:t>
            </a:r>
            <a:endParaRPr lang="ru-RU" sz="1900" b="1" dirty="0" smtClean="0">
              <a:solidFill>
                <a:srgbClr val="002060"/>
              </a:solidFill>
            </a:endParaRPr>
          </a:p>
          <a:p>
            <a:pPr algn="just"/>
            <a:endParaRPr lang="ru-RU" sz="1900" b="1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900" b="1" u="sng" dirty="0">
                <a:solidFill>
                  <a:srgbClr val="002060"/>
                </a:solidFill>
              </a:rPr>
              <a:t>Что </a:t>
            </a:r>
            <a:r>
              <a:rPr lang="ru-RU" sz="1900" b="1" u="sng" dirty="0" smtClean="0">
                <a:solidFill>
                  <a:srgbClr val="002060"/>
                </a:solidFill>
              </a:rPr>
              <a:t>изменится?</a:t>
            </a:r>
            <a:endParaRPr lang="ru-RU" sz="1900" b="1" dirty="0">
              <a:solidFill>
                <a:srgbClr val="002060"/>
              </a:solidFill>
            </a:endParaRPr>
          </a:p>
          <a:p>
            <a:pPr lvl="0" algn="just"/>
            <a:r>
              <a:rPr lang="ru-RU" sz="1900" b="1" dirty="0">
                <a:solidFill>
                  <a:srgbClr val="002060"/>
                </a:solidFill>
              </a:rPr>
              <a:t>Повышается степень </a:t>
            </a:r>
            <a:r>
              <a:rPr lang="ru-RU" sz="1900" b="1" dirty="0" smtClean="0">
                <a:solidFill>
                  <a:srgbClr val="002060"/>
                </a:solidFill>
              </a:rPr>
              <a:t>ответственности руководителя,</a:t>
            </a:r>
            <a:endParaRPr lang="ru-RU" sz="1900" b="1" dirty="0">
              <a:solidFill>
                <a:srgbClr val="002060"/>
              </a:solidFill>
            </a:endParaRPr>
          </a:p>
          <a:p>
            <a:pPr lvl="0" algn="just"/>
            <a:r>
              <a:rPr lang="ru-RU" sz="1900" b="1" dirty="0" smtClean="0">
                <a:solidFill>
                  <a:srgbClr val="002060"/>
                </a:solidFill>
              </a:rPr>
              <a:t>Сохраняется уникальность</a:t>
            </a:r>
            <a:r>
              <a:rPr lang="ru-RU" sz="1900" b="1" dirty="0">
                <a:solidFill>
                  <a:srgbClr val="002060"/>
                </a:solidFill>
              </a:rPr>
              <a:t>, специфика, вариативность </a:t>
            </a:r>
            <a:r>
              <a:rPr lang="ru-RU" sz="1900" b="1" dirty="0" smtClean="0">
                <a:solidFill>
                  <a:srgbClr val="002060"/>
                </a:solidFill>
              </a:rPr>
              <a:t>дошкольного детства,</a:t>
            </a:r>
            <a:endParaRPr lang="ru-RU" sz="1900" b="1" dirty="0">
              <a:solidFill>
                <a:srgbClr val="002060"/>
              </a:solidFill>
            </a:endParaRPr>
          </a:p>
          <a:p>
            <a:pPr lvl="0" algn="just"/>
            <a:r>
              <a:rPr lang="ru-RU" sz="1900" b="1" dirty="0" smtClean="0">
                <a:solidFill>
                  <a:srgbClr val="002060"/>
                </a:solidFill>
              </a:rPr>
              <a:t>Дошкольное детство не привязано </a:t>
            </a:r>
            <a:r>
              <a:rPr lang="ru-RU" sz="1900" b="1" dirty="0">
                <a:solidFill>
                  <a:srgbClr val="002060"/>
                </a:solidFill>
              </a:rPr>
              <a:t>к школе, </a:t>
            </a:r>
            <a:r>
              <a:rPr lang="ru-RU" sz="1900" b="1" dirty="0" smtClean="0">
                <a:solidFill>
                  <a:srgbClr val="002060"/>
                </a:solidFill>
              </a:rPr>
              <a:t>к ЗУН.</a:t>
            </a:r>
          </a:p>
          <a:p>
            <a:pPr marL="45720" lvl="0" indent="0" algn="ctr">
              <a:buNone/>
            </a:pPr>
            <a:endParaRPr lang="ru-RU" sz="1900" b="1" dirty="0" smtClean="0">
              <a:solidFill>
                <a:srgbClr val="002060"/>
              </a:solidFill>
            </a:endParaRPr>
          </a:p>
          <a:p>
            <a:pPr lvl="0" algn="ctr"/>
            <a:endParaRPr lang="ru-RU" sz="1900" b="1" dirty="0">
              <a:solidFill>
                <a:srgbClr val="002060"/>
              </a:solidFill>
            </a:endParaRPr>
          </a:p>
          <a:p>
            <a:pPr lvl="0"/>
            <a:endParaRPr lang="ru-RU" b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67077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46113" y="333375"/>
            <a:ext cx="8497887" cy="6048375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17 октября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2013 </a:t>
            </a:r>
            <a:r>
              <a:rPr lang="ru-RU" b="1" dirty="0">
                <a:solidFill>
                  <a:srgbClr val="C00000"/>
                </a:solidFill>
              </a:rPr>
              <a:t>г. 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Совет </a:t>
            </a:r>
            <a:r>
              <a:rPr lang="ru-RU" b="1" dirty="0" err="1" smtClean="0">
                <a:solidFill>
                  <a:srgbClr val="C00000"/>
                </a:solidFill>
              </a:rPr>
              <a:t>Минобрнауки</a:t>
            </a:r>
            <a:r>
              <a:rPr lang="ru-RU" b="1" dirty="0" smtClean="0">
                <a:solidFill>
                  <a:srgbClr val="C00000"/>
                </a:solidFill>
              </a:rPr>
              <a:t> РФ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u="sng" dirty="0">
                <a:solidFill>
                  <a:srgbClr val="C00000"/>
                </a:solidFill>
              </a:rPr>
              <a:t>утвердил ФГОС ДО.</a:t>
            </a:r>
          </a:p>
          <a:p>
            <a:pPr marL="45720" indent="0" algn="ctr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ТЕПЕРЬ:</a:t>
            </a: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дошкольное образование впервые стало самостоятельным уровнем общего </a:t>
            </a:r>
            <a:r>
              <a:rPr lang="ru-RU" b="1" dirty="0" smtClean="0">
                <a:solidFill>
                  <a:srgbClr val="002060"/>
                </a:solidFill>
              </a:rPr>
              <a:t>образования;</a:t>
            </a:r>
            <a:endParaRPr lang="ru-RU" b="1" dirty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признание </a:t>
            </a:r>
            <a:r>
              <a:rPr lang="ru-RU" b="1" dirty="0">
                <a:solidFill>
                  <a:srgbClr val="002060"/>
                </a:solidFill>
              </a:rPr>
              <a:t>значимости дошкольного образования в развитии </a:t>
            </a:r>
            <a:r>
              <a:rPr lang="ru-RU" b="1" dirty="0" smtClean="0">
                <a:solidFill>
                  <a:srgbClr val="002060"/>
                </a:solidFill>
              </a:rPr>
              <a:t>ребенка</a:t>
            </a:r>
            <a:r>
              <a:rPr lang="ru-RU" b="1" dirty="0">
                <a:solidFill>
                  <a:srgbClr val="002060"/>
                </a:solidFill>
              </a:rPr>
              <a:t>;</a:t>
            </a: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повышение требований к дошкольному </a:t>
            </a:r>
            <a:r>
              <a:rPr lang="ru-RU" b="1" dirty="0" smtClean="0">
                <a:solidFill>
                  <a:srgbClr val="002060"/>
                </a:solidFill>
              </a:rPr>
              <a:t>образованию;</a:t>
            </a:r>
            <a:endParaRPr lang="ru-RU" b="1" dirty="0">
              <a:solidFill>
                <a:srgbClr val="002060"/>
              </a:solidFill>
            </a:endParaRPr>
          </a:p>
          <a:p>
            <a:pPr lvl="0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lvl="0" algn="ctr"/>
            <a:r>
              <a:rPr lang="ru-RU" b="1" u="sng" dirty="0" smtClean="0">
                <a:solidFill>
                  <a:srgbClr val="002060"/>
                </a:solidFill>
              </a:rPr>
              <a:t>В </a:t>
            </a:r>
            <a:r>
              <a:rPr lang="ru-RU" b="1" u="sng" dirty="0">
                <a:solidFill>
                  <a:srgbClr val="002060"/>
                </a:solidFill>
              </a:rPr>
              <a:t>этой системе: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ребёнка </a:t>
            </a:r>
            <a:r>
              <a:rPr lang="ru-RU" b="1" dirty="0">
                <a:solidFill>
                  <a:srgbClr val="002060"/>
                </a:solidFill>
              </a:rPr>
              <a:t>ценят, а не </a:t>
            </a:r>
            <a:r>
              <a:rPr lang="ru-RU" b="1" dirty="0" smtClean="0">
                <a:solidFill>
                  <a:srgbClr val="002060"/>
                </a:solidFill>
              </a:rPr>
              <a:t>оценивают</a:t>
            </a:r>
            <a:r>
              <a:rPr lang="ru-RU" b="1" dirty="0">
                <a:solidFill>
                  <a:srgbClr val="002060"/>
                </a:solidFill>
              </a:rPr>
              <a:t>;</a:t>
            </a:r>
          </a:p>
          <a:p>
            <a:r>
              <a:rPr lang="ru-RU" b="1" dirty="0">
                <a:solidFill>
                  <a:srgbClr val="002060"/>
                </a:solidFill>
              </a:rPr>
              <a:t>детство является самоценным этапом, а не только подготовкой к школе; </a:t>
            </a:r>
          </a:p>
          <a:p>
            <a:r>
              <a:rPr lang="ru-RU" b="1" dirty="0">
                <a:solidFill>
                  <a:srgbClr val="002060"/>
                </a:solidFill>
              </a:rPr>
              <a:t>образование выступает как институт социализации и индивидуализации и не сводится к сфере </a:t>
            </a:r>
            <a:r>
              <a:rPr lang="ru-RU" b="1" dirty="0" smtClean="0">
                <a:solidFill>
                  <a:srgbClr val="002060"/>
                </a:solidFill>
              </a:rPr>
              <a:t>услуг;</a:t>
            </a:r>
            <a:endParaRPr lang="ru-RU" b="1" dirty="0">
              <a:solidFill>
                <a:srgbClr val="002060"/>
              </a:solidFill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о</a:t>
            </a:r>
            <a:r>
              <a:rPr lang="ru-RU" b="1" dirty="0" smtClean="0">
                <a:solidFill>
                  <a:srgbClr val="002060"/>
                </a:solidFill>
              </a:rPr>
              <a:t>сновной является Культурно-историческая концепция;</a:t>
            </a:r>
            <a:endParaRPr lang="ru-RU" b="1" dirty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это </a:t>
            </a:r>
            <a:r>
              <a:rPr lang="ru-RU" b="1" dirty="0">
                <a:solidFill>
                  <a:srgbClr val="002060"/>
                </a:solidFill>
              </a:rPr>
              <a:t>стандарт вариативности образования в условиях разнообразия </a:t>
            </a:r>
            <a:r>
              <a:rPr lang="ru-RU" b="1" dirty="0" smtClean="0">
                <a:solidFill>
                  <a:srgbClr val="002060"/>
                </a:solidFill>
              </a:rPr>
              <a:t>детства;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э</a:t>
            </a:r>
            <a:r>
              <a:rPr lang="ru-RU" b="1" dirty="0" smtClean="0">
                <a:solidFill>
                  <a:srgbClr val="002060"/>
                </a:solidFill>
              </a:rPr>
              <a:t>то </a:t>
            </a:r>
            <a:r>
              <a:rPr lang="ru-RU" b="1" dirty="0">
                <a:solidFill>
                  <a:srgbClr val="002060"/>
                </a:solidFill>
              </a:rPr>
              <a:t>стандарт </a:t>
            </a:r>
            <a:r>
              <a:rPr lang="ru-RU" b="1" dirty="0" smtClean="0">
                <a:solidFill>
                  <a:srgbClr val="002060"/>
                </a:solidFill>
              </a:rPr>
              <a:t>условий;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вариативности дошкольного образования;</a:t>
            </a:r>
            <a:endParaRPr lang="ru-RU" b="1" dirty="0">
              <a:solidFill>
                <a:srgbClr val="002060"/>
              </a:solidFill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образование как  механизм поддержки разнообразия </a:t>
            </a:r>
            <a:r>
              <a:rPr lang="ru-RU" b="1" dirty="0" smtClean="0">
                <a:solidFill>
                  <a:srgbClr val="002060"/>
                </a:solidFill>
              </a:rPr>
              <a:t>систем развития;</a:t>
            </a:r>
            <a:endParaRPr lang="ru-RU" b="1" dirty="0">
              <a:solidFill>
                <a:srgbClr val="002060"/>
              </a:solidFill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 переход от </a:t>
            </a:r>
            <a:r>
              <a:rPr lang="ru-RU" b="1" u="sng" dirty="0">
                <a:solidFill>
                  <a:srgbClr val="002060"/>
                </a:solidFill>
              </a:rPr>
              <a:t>диагностики контроля к диагностике </a:t>
            </a:r>
            <a:r>
              <a:rPr lang="ru-RU" b="1" u="sng" dirty="0" smtClean="0">
                <a:solidFill>
                  <a:srgbClr val="002060"/>
                </a:solidFill>
              </a:rPr>
              <a:t>развития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890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260350"/>
            <a:ext cx="8785225" cy="640873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ФГОС дошкольного образования </a:t>
            </a:r>
          </a:p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разработан на основе</a:t>
            </a:r>
            <a:r>
              <a:rPr lang="ru-RU" sz="2000" u="sng" dirty="0" smtClean="0">
                <a:solidFill>
                  <a:srgbClr val="C00000"/>
                </a:solidFill>
              </a:rPr>
              <a:t>: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Конвенции ООН о правах ребенка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Конституции РФ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Закона «Об образовании РФ»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sz="2000" b="1" u="sng" dirty="0" smtClean="0">
                <a:solidFill>
                  <a:srgbClr val="C00000"/>
                </a:solidFill>
              </a:rPr>
              <a:t>СТАНДАРТ обеспечивает </a:t>
            </a:r>
          </a:p>
          <a:p>
            <a:pPr marL="45720" indent="0" algn="ctr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в</a:t>
            </a:r>
            <a:r>
              <a:rPr lang="ru-RU" sz="2000" b="1" u="sng" dirty="0" smtClean="0">
                <a:solidFill>
                  <a:srgbClr val="C00000"/>
                </a:solidFill>
              </a:rPr>
              <a:t>озможность учета: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Региональных,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Национальных,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Этнокультурных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особенностей </a:t>
            </a:r>
            <a:r>
              <a:rPr lang="ru-RU" sz="2000" b="1" dirty="0" smtClean="0">
                <a:solidFill>
                  <a:srgbClr val="002060"/>
                </a:solidFill>
              </a:rPr>
              <a:t>народов РФ.</a:t>
            </a:r>
            <a:endParaRPr lang="ru-RU" sz="2000" b="1" dirty="0">
              <a:solidFill>
                <a:srgbClr val="002060"/>
              </a:solidFill>
            </a:endParaRPr>
          </a:p>
          <a:p>
            <a:endParaRPr lang="ru-RU" sz="2000" dirty="0" smtClean="0"/>
          </a:p>
          <a:p>
            <a:pPr algn="ctr"/>
            <a:r>
              <a:rPr lang="ru-RU" sz="2000" b="1" u="sng" dirty="0" smtClean="0">
                <a:solidFill>
                  <a:srgbClr val="C00000"/>
                </a:solidFill>
              </a:rPr>
              <a:t>Методологическая основа ФГОС дошкольного образования: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Культурно-историческая концепция Л.С. </a:t>
            </a:r>
            <a:r>
              <a:rPr lang="ru-RU" sz="2000" b="1" dirty="0">
                <a:solidFill>
                  <a:srgbClr val="002060"/>
                </a:solidFill>
              </a:rPr>
              <a:t>В</a:t>
            </a:r>
            <a:r>
              <a:rPr lang="ru-RU" sz="2000" b="1" dirty="0" smtClean="0">
                <a:solidFill>
                  <a:srgbClr val="002060"/>
                </a:solidFill>
              </a:rPr>
              <a:t>ыготского,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Амплификация развития (А.В. Запорожец).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558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719138" y="404813"/>
            <a:ext cx="8424862" cy="5832475"/>
          </a:xfrm>
        </p:spPr>
        <p:txBody>
          <a:bodyPr/>
          <a:lstStyle/>
          <a:p>
            <a:pPr marL="45720" lvl="0" indent="0" algn="ctr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ДВА ОСНОВАНИЯ </a:t>
            </a:r>
          </a:p>
          <a:p>
            <a:pPr marL="45720" lvl="0" indent="0" algn="ctr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ДЛЯ ВВЕДЕНИЯ ФГОС ДОШКОЛЬНОГО ОБРАЗОВАНИЯ:</a:t>
            </a:r>
          </a:p>
          <a:p>
            <a:pPr marL="45720" lvl="0" indent="0" algn="ctr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502920" lvl="0" indent="-457200">
              <a:buAutoNum type="arabicParenR"/>
            </a:pPr>
            <a:r>
              <a:rPr lang="ru-RU" b="1" dirty="0" smtClean="0">
                <a:solidFill>
                  <a:srgbClr val="002060"/>
                </a:solidFill>
              </a:rPr>
              <a:t>Закон «Об образовании РФ»;</a:t>
            </a:r>
          </a:p>
          <a:p>
            <a:pPr marL="502920" lvl="0" indent="-457200">
              <a:buAutoNum type="arabicParenR"/>
            </a:pPr>
            <a:r>
              <a:rPr lang="ru-RU" b="1" dirty="0" smtClean="0">
                <a:solidFill>
                  <a:srgbClr val="002060"/>
                </a:solidFill>
              </a:rPr>
              <a:t>Вызовы современной социокультурной ситуации.</a:t>
            </a:r>
            <a:endParaRPr lang="ru-RU" b="1" u="sng" dirty="0" smtClean="0">
              <a:solidFill>
                <a:srgbClr val="002060"/>
              </a:solidFill>
            </a:endParaRPr>
          </a:p>
          <a:p>
            <a:pPr marL="45720" lvl="0" indent="0" algn="ctr"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marL="45720" lvl="0" indent="0" algn="ctr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ФГОС </a:t>
            </a:r>
            <a:r>
              <a:rPr lang="ru-RU" b="1" u="sng" dirty="0">
                <a:solidFill>
                  <a:srgbClr val="002060"/>
                </a:solidFill>
              </a:rPr>
              <a:t>ДО – это совокупность 3-х </a:t>
            </a:r>
            <a:r>
              <a:rPr lang="ru-RU" b="1" u="sng" dirty="0" smtClean="0">
                <a:solidFill>
                  <a:srgbClr val="002060"/>
                </a:solidFill>
              </a:rPr>
              <a:t>групп Требований:</a:t>
            </a:r>
          </a:p>
          <a:p>
            <a:pPr marL="45720" lvl="0" indent="0" algn="ctr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45720" lv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1) к структуре Программы;</a:t>
            </a:r>
            <a:endParaRPr lang="ru-RU" b="1" dirty="0">
              <a:solidFill>
                <a:srgbClr val="002060"/>
              </a:solidFill>
            </a:endParaRPr>
          </a:p>
          <a:p>
            <a:pPr marL="45720" lv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 к условиям её реализации;</a:t>
            </a:r>
            <a:endParaRPr lang="ru-RU" b="1" dirty="0">
              <a:solidFill>
                <a:srgbClr val="002060"/>
              </a:solidFill>
            </a:endParaRPr>
          </a:p>
          <a:p>
            <a:pPr marL="45720" lv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 к результатам освоения Программы.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8131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4372168"/>
            <a:ext cx="73342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8280920" cy="6048672"/>
          </a:xfrm>
        </p:spPr>
        <p:txBody>
          <a:bodyPr/>
          <a:lstStyle/>
          <a:p>
            <a:pPr marL="45720" lvl="0" indent="0" algn="ctr">
              <a:buNone/>
            </a:pPr>
            <a:r>
              <a:rPr lang="ru-RU" b="1" u="sng" dirty="0">
                <a:solidFill>
                  <a:srgbClr val="C00000"/>
                </a:solidFill>
              </a:rPr>
              <a:t>ТРЕБОВАНИЯ К СТРУКТУРЕ ПОГРАММЫ:</a:t>
            </a:r>
            <a:endParaRPr lang="ru-RU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pPr marL="45720" lvl="0" indent="0" algn="ctr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ФИНАНСИРОВАТЬСЯ </a:t>
            </a:r>
            <a:r>
              <a:rPr lang="ru-RU" b="1" u="sng" dirty="0">
                <a:solidFill>
                  <a:srgbClr val="C00000"/>
                </a:solidFill>
              </a:rPr>
              <a:t>будут все 100 %!</a:t>
            </a:r>
            <a:endParaRPr lang="ru-RU" b="1" dirty="0">
              <a:solidFill>
                <a:srgbClr val="C00000"/>
              </a:solidFill>
            </a:endParaRPr>
          </a:p>
          <a:p>
            <a:pPr marL="45720" indent="0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90936215"/>
              </p:ext>
            </p:extLst>
          </p:nvPr>
        </p:nvGraphicFramePr>
        <p:xfrm>
          <a:off x="611560" y="874349"/>
          <a:ext cx="8208912" cy="2554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429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ДО</a:t>
                      </a:r>
                      <a:endParaRPr lang="ru-RU" dirty="0"/>
                    </a:p>
                  </a:txBody>
                  <a:tcPr/>
                </a:tc>
              </a:tr>
              <a:tr h="1833292"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Обязательная</a:t>
                      </a:r>
                      <a:r>
                        <a:rPr lang="ru-RU" baseline="0" dirty="0" smtClean="0"/>
                        <a:t> часть – не менее 80%</a:t>
                      </a:r>
                    </a:p>
                    <a:p>
                      <a:r>
                        <a:rPr lang="ru-RU" baseline="0" dirty="0" smtClean="0"/>
                        <a:t>Вариативная часть – не более 20%</a:t>
                      </a:r>
                    </a:p>
                    <a:p>
                      <a:endParaRPr lang="ru-RU" baseline="0" dirty="0" smtClean="0"/>
                    </a:p>
                    <a:p>
                      <a:r>
                        <a:rPr lang="ru-RU" i="1" baseline="0" dirty="0" smtClean="0"/>
                        <a:t>Формируемая участниками образовательного процесса</a:t>
                      </a:r>
                      <a:endParaRPr lang="ru-RU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Обязательная</a:t>
                      </a:r>
                      <a:r>
                        <a:rPr lang="ru-RU" baseline="0" dirty="0" smtClean="0"/>
                        <a:t> часть – не менее 60%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 smtClean="0"/>
                        <a:t>Формируемая участниками образовательных отношений</a:t>
                      </a:r>
                      <a:r>
                        <a:rPr lang="ru-RU" baseline="0" dirty="0" smtClean="0"/>
                        <a:t> – не более 40%</a:t>
                      </a:r>
                    </a:p>
                    <a:p>
                      <a:pPr algn="ctr"/>
                      <a:r>
                        <a:rPr lang="ru-RU" i="0" dirty="0" smtClean="0">
                          <a:solidFill>
                            <a:srgbClr val="FF0000"/>
                          </a:solidFill>
                        </a:rPr>
                        <a:t>Вторая часть должна быть обязательно!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4469263"/>
              </p:ext>
            </p:extLst>
          </p:nvPr>
        </p:nvGraphicFramePr>
        <p:xfrm>
          <a:off x="467544" y="4149080"/>
          <a:ext cx="8424936" cy="2526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5148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ДО</a:t>
                      </a:r>
                      <a:endParaRPr lang="ru-RU" dirty="0"/>
                    </a:p>
                  </a:txBody>
                  <a:tcPr/>
                </a:tc>
              </a:tr>
              <a:tr h="514856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4 направления развития</a:t>
                      </a:r>
                    </a:p>
                    <a:p>
                      <a:pPr algn="ctr"/>
                      <a:r>
                        <a:rPr lang="ru-RU" dirty="0" smtClean="0"/>
                        <a:t>и</a:t>
                      </a:r>
                    </a:p>
                    <a:p>
                      <a:pPr algn="ctr"/>
                      <a:r>
                        <a:rPr lang="ru-RU" dirty="0" smtClean="0"/>
                        <a:t>10 образовательных областей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u="sng" dirty="0" smtClean="0"/>
                        <a:t>5 образовательных</a:t>
                      </a:r>
                      <a:r>
                        <a:rPr lang="ru-RU" u="sng" baseline="0" dirty="0" smtClean="0"/>
                        <a:t> </a:t>
                      </a:r>
                      <a:r>
                        <a:rPr lang="ru-RU" u="sng" dirty="0" smtClean="0"/>
                        <a:t>областей: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dirty="0" smtClean="0"/>
                        <a:t>1. Физическое</a:t>
                      </a:r>
                      <a:r>
                        <a:rPr lang="ru-RU" baseline="0" dirty="0" smtClean="0"/>
                        <a:t> развитие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baseline="0" dirty="0" smtClean="0"/>
                        <a:t>2. Познавательное развитие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baseline="0" dirty="0" smtClean="0"/>
                        <a:t>3. Речевое развитие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dirty="0" smtClean="0"/>
                        <a:t>4. Художественно-эстетическое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dirty="0" smtClean="0"/>
                        <a:t>5.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Социально- коммуникативное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i="1" baseline="0" dirty="0" smtClean="0">
                          <a:solidFill>
                            <a:srgbClr val="C00000"/>
                          </a:solidFill>
                        </a:rPr>
                        <a:t>       </a:t>
                      </a:r>
                      <a:r>
                        <a:rPr lang="ru-RU" i="1" dirty="0" smtClean="0">
                          <a:solidFill>
                            <a:srgbClr val="C00000"/>
                          </a:solidFill>
                        </a:rPr>
                        <a:t>(социально-личностное)</a:t>
                      </a:r>
                      <a:endParaRPr lang="ru-RU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0286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862013" y="404813"/>
            <a:ext cx="8281987" cy="5832475"/>
          </a:xfrm>
        </p:spPr>
        <p:txBody>
          <a:bodyPr/>
          <a:lstStyle/>
          <a:p>
            <a:pPr marL="45720" lv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Разработчики </a:t>
            </a:r>
            <a:r>
              <a:rPr lang="ru-RU" b="1" dirty="0" smtClean="0">
                <a:solidFill>
                  <a:srgbClr val="002060"/>
                </a:solidFill>
              </a:rPr>
              <a:t>ФГОС ДОШКОЛЬНОГО ОБРАЗОВАНИЯ </a:t>
            </a:r>
          </a:p>
          <a:p>
            <a:pPr marL="45720" lv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в</a:t>
            </a:r>
            <a:r>
              <a:rPr lang="ru-RU" b="1" dirty="0" smtClean="0">
                <a:solidFill>
                  <a:srgbClr val="002060"/>
                </a:solidFill>
              </a:rPr>
              <a:t>ыступают против </a:t>
            </a:r>
            <a:r>
              <a:rPr lang="ru-RU" b="1" dirty="0">
                <a:solidFill>
                  <a:srgbClr val="002060"/>
                </a:solidFill>
              </a:rPr>
              <a:t>одной (единой) программы!</a:t>
            </a:r>
            <a:endParaRPr lang="ru-RU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Должна быть </a:t>
            </a:r>
            <a:r>
              <a:rPr lang="ru-RU" b="1" u="sng" dirty="0">
                <a:solidFill>
                  <a:srgbClr val="C00000"/>
                </a:solidFill>
              </a:rPr>
              <a:t>возможность выбора!</a:t>
            </a:r>
            <a:endParaRPr lang="ru-RU" u="sng" dirty="0">
              <a:solidFill>
                <a:srgbClr val="C00000"/>
              </a:solidFill>
            </a:endParaRPr>
          </a:p>
          <a:p>
            <a:pPr algn="ctr"/>
            <a:endParaRPr lang="ru-RU" u="sng" dirty="0"/>
          </a:p>
          <a:p>
            <a:pPr marL="45720" lvl="0" indent="0" algn="ctr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Основная образовательная программа (ООП) </a:t>
            </a:r>
            <a:r>
              <a:rPr lang="ru-RU" b="1" u="sng" dirty="0">
                <a:solidFill>
                  <a:srgbClr val="002060"/>
                </a:solidFill>
              </a:rPr>
              <a:t>определяется как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 marL="45720" lv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«Программа психолого-педагогической </a:t>
            </a:r>
            <a:r>
              <a:rPr lang="ru-RU" b="1" dirty="0">
                <a:solidFill>
                  <a:srgbClr val="002060"/>
                </a:solidFill>
              </a:rPr>
              <a:t>поддержки позитивной социализации и индивидуализации развития </a:t>
            </a:r>
            <a:r>
              <a:rPr lang="ru-RU" b="1" dirty="0" smtClean="0">
                <a:solidFill>
                  <a:srgbClr val="002060"/>
                </a:solidFill>
              </a:rPr>
              <a:t>ребёнка, </a:t>
            </a:r>
            <a:r>
              <a:rPr lang="ru-RU" b="1" i="1" dirty="0">
                <a:solidFill>
                  <a:srgbClr val="002060"/>
                </a:solidFill>
              </a:rPr>
              <a:t>а не обучения</a:t>
            </a:r>
            <a:r>
              <a:rPr lang="ru-RU" b="1" i="1" dirty="0" smtClean="0">
                <a:solidFill>
                  <a:srgbClr val="002060"/>
                </a:solidFill>
              </a:rPr>
              <a:t>!»</a:t>
            </a:r>
            <a:endParaRPr lang="ru-RU" b="1" dirty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u="sng" dirty="0" smtClean="0">
                <a:solidFill>
                  <a:srgbClr val="C00000"/>
                </a:solidFill>
              </a:rPr>
              <a:t>Индивидуализация –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набор парциальных программ, реализуемых в ДОО. 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476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260350"/>
            <a:ext cx="8713788" cy="648176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Основные образовательные программы дошкольного образования</a:t>
            </a:r>
          </a:p>
          <a:p>
            <a:pPr algn="just"/>
            <a:endParaRPr lang="ru-RU" sz="2000" b="1" smtClean="0">
              <a:solidFill>
                <a:srgbClr val="002060"/>
              </a:solidFill>
            </a:endParaRPr>
          </a:p>
          <a:p>
            <a:pPr algn="just"/>
            <a:r>
              <a:rPr lang="ru-RU" sz="2000" b="1" smtClean="0">
                <a:solidFill>
                  <a:srgbClr val="002060"/>
                </a:solidFill>
              </a:rPr>
              <a:t>Органами </a:t>
            </a:r>
            <a:r>
              <a:rPr lang="ru-RU" sz="2000" b="1" dirty="0" smtClean="0">
                <a:solidFill>
                  <a:srgbClr val="002060"/>
                </a:solidFill>
              </a:rPr>
              <a:t>управления образования создается комиссия по экспертной оценке ООП;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ООП пишется на 1 год;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До 2015 г. </a:t>
            </a:r>
            <a:r>
              <a:rPr lang="ru-RU" sz="2000" b="1" dirty="0">
                <a:solidFill>
                  <a:srgbClr val="002060"/>
                </a:solidFill>
              </a:rPr>
              <a:t>работаем по тем ООП, по </a:t>
            </a:r>
            <a:r>
              <a:rPr lang="ru-RU" sz="2000" b="1" dirty="0" smtClean="0">
                <a:solidFill>
                  <a:srgbClr val="002060"/>
                </a:solidFill>
              </a:rPr>
              <a:t>которым </a:t>
            </a:r>
            <a:r>
              <a:rPr lang="ru-RU" sz="2000" b="1" dirty="0">
                <a:solidFill>
                  <a:srgbClr val="002060"/>
                </a:solidFill>
              </a:rPr>
              <a:t>работаем </a:t>
            </a:r>
            <a:r>
              <a:rPr lang="ru-RU" sz="2000" b="1" dirty="0" smtClean="0">
                <a:solidFill>
                  <a:srgbClr val="002060"/>
                </a:solidFill>
              </a:rPr>
              <a:t>сейчас;</a:t>
            </a:r>
          </a:p>
          <a:p>
            <a:pPr algn="just"/>
            <a:endParaRPr lang="ru-RU" sz="2400" b="1" u="sng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ООП разрабатываются С УЧЕТОМ  Примерных программ, </a:t>
            </a:r>
            <a:r>
              <a:rPr lang="ru-RU" sz="2400" b="1" u="sng" dirty="0">
                <a:solidFill>
                  <a:srgbClr val="C00000"/>
                </a:solidFill>
              </a:rPr>
              <a:t>а не на основе! </a:t>
            </a:r>
            <a:endParaRPr lang="ru-RU" sz="2400" b="1" u="sng" dirty="0" smtClean="0">
              <a:solidFill>
                <a:srgbClr val="C00000"/>
              </a:solidFill>
            </a:endParaRPr>
          </a:p>
          <a:p>
            <a:pPr algn="just"/>
            <a:endParaRPr lang="ru-RU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ООП </a:t>
            </a:r>
            <a:r>
              <a:rPr lang="ru-RU" sz="2000" b="1" dirty="0">
                <a:solidFill>
                  <a:srgbClr val="002060"/>
                </a:solidFill>
              </a:rPr>
              <a:t>будет писаться с учетом </a:t>
            </a:r>
            <a:r>
              <a:rPr lang="ru-RU" sz="2000" b="1" dirty="0" smtClean="0">
                <a:solidFill>
                  <a:srgbClr val="002060"/>
                </a:solidFill>
              </a:rPr>
              <a:t>Примерных программ </a:t>
            </a:r>
            <a:r>
              <a:rPr lang="ru-RU" sz="2000" b="1" dirty="0">
                <a:solidFill>
                  <a:srgbClr val="002060"/>
                </a:solidFill>
              </a:rPr>
              <a:t>и с учетом </a:t>
            </a:r>
            <a:r>
              <a:rPr lang="ru-RU" sz="2000" b="1" dirty="0" smtClean="0">
                <a:solidFill>
                  <a:srgbClr val="002060"/>
                </a:solidFill>
              </a:rPr>
              <a:t>муниципальных </a:t>
            </a:r>
            <a:r>
              <a:rPr lang="ru-RU" sz="2000" b="1" dirty="0">
                <a:solidFill>
                  <a:srgbClr val="002060"/>
                </a:solidFill>
              </a:rPr>
              <a:t>заданий, </a:t>
            </a:r>
            <a:r>
              <a:rPr lang="ru-RU" sz="2000" b="1" dirty="0" smtClean="0">
                <a:solidFill>
                  <a:srgbClr val="002060"/>
                </a:solidFill>
              </a:rPr>
              <a:t>которые </a:t>
            </a:r>
            <a:r>
              <a:rPr lang="ru-RU" sz="2000" b="1" dirty="0">
                <a:solidFill>
                  <a:srgbClr val="002060"/>
                </a:solidFill>
              </a:rPr>
              <a:t>будет получать д/с 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На основе ООП могут разрабатываться рабочие программы педагога, экспертиза которых не предусматривается;</a:t>
            </a:r>
          </a:p>
          <a:p>
            <a:endParaRPr lang="ru-RU" sz="1800" b="1" dirty="0">
              <a:solidFill>
                <a:srgbClr val="002060"/>
              </a:solidFill>
            </a:endParaRPr>
          </a:p>
          <a:p>
            <a:endParaRPr lang="ru-RU" sz="2000" dirty="0"/>
          </a:p>
          <a:p>
            <a:endParaRPr lang="ru-RU" sz="2000" dirty="0"/>
          </a:p>
          <a:p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518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863600" y="260350"/>
            <a:ext cx="8280400" cy="6264275"/>
          </a:xfrm>
        </p:spPr>
        <p:txBody>
          <a:bodyPr/>
          <a:lstStyle/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ТРЕБОВАНИЯ К УСЛОВИЯМ РЕАЛИЗАЦИИ ПРОГРАМЫ</a:t>
            </a:r>
          </a:p>
          <a:p>
            <a:pPr marL="45720" indent="0"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pPr lvl="0"/>
            <a:r>
              <a:rPr lang="ru-RU" sz="2000" b="1" dirty="0">
                <a:solidFill>
                  <a:srgbClr val="002060"/>
                </a:solidFill>
              </a:rPr>
              <a:t>Условия - это социальная ситуация развития </a:t>
            </a:r>
            <a:r>
              <a:rPr lang="ru-RU" sz="2000" b="1" dirty="0" smtClean="0">
                <a:solidFill>
                  <a:srgbClr val="002060"/>
                </a:solidFill>
              </a:rPr>
              <a:t>ребенка.</a:t>
            </a:r>
            <a:endParaRPr lang="ru-RU" sz="2000" b="1" dirty="0">
              <a:solidFill>
                <a:srgbClr val="002060"/>
              </a:solidFill>
            </a:endParaRPr>
          </a:p>
          <a:p>
            <a:pPr lvl="0"/>
            <a:r>
              <a:rPr lang="ru-RU" sz="2000" b="1" dirty="0">
                <a:solidFill>
                  <a:srgbClr val="002060"/>
                </a:solidFill>
              </a:rPr>
              <a:t>Е</a:t>
            </a:r>
            <a:r>
              <a:rPr lang="ru-RU" sz="2000" b="1" dirty="0" smtClean="0">
                <a:solidFill>
                  <a:srgbClr val="002060"/>
                </a:solidFill>
              </a:rPr>
              <a:t>сли </a:t>
            </a:r>
            <a:r>
              <a:rPr lang="ru-RU" sz="2000" b="1" dirty="0">
                <a:solidFill>
                  <a:srgbClr val="002060"/>
                </a:solidFill>
              </a:rPr>
              <a:t>условия  созданы – то </a:t>
            </a:r>
            <a:r>
              <a:rPr lang="ru-RU" sz="2000" b="1" dirty="0" smtClean="0">
                <a:solidFill>
                  <a:srgbClr val="002060"/>
                </a:solidFill>
              </a:rPr>
              <a:t>Стандарт </a:t>
            </a:r>
            <a:r>
              <a:rPr lang="ru-RU" sz="2000" b="1" dirty="0">
                <a:solidFill>
                  <a:srgbClr val="002060"/>
                </a:solidFill>
              </a:rPr>
              <a:t>реализован!</a:t>
            </a:r>
          </a:p>
          <a:p>
            <a:pPr lvl="0"/>
            <a:r>
              <a:rPr lang="ru-RU" sz="2000" b="1" u="sng" dirty="0" smtClean="0">
                <a:solidFill>
                  <a:srgbClr val="002060"/>
                </a:solidFill>
              </a:rPr>
              <a:t>Главное </a:t>
            </a:r>
            <a:r>
              <a:rPr lang="ru-RU" sz="2000" b="1" u="sng" dirty="0">
                <a:solidFill>
                  <a:srgbClr val="002060"/>
                </a:solidFill>
              </a:rPr>
              <a:t>условие </a:t>
            </a:r>
            <a:r>
              <a:rPr lang="ru-RU" sz="2000" b="1" dirty="0">
                <a:solidFill>
                  <a:srgbClr val="002060"/>
                </a:solidFill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</a:rPr>
              <a:t>это ЧИСЛЕННОСТЬ ДЕТЕЙ В ГРУППЕ</a:t>
            </a:r>
            <a:r>
              <a:rPr lang="ru-RU" b="1" dirty="0" smtClean="0">
                <a:solidFill>
                  <a:srgbClr val="002060"/>
                </a:solidFill>
              </a:rPr>
              <a:t>!</a:t>
            </a:r>
            <a:endParaRPr lang="ru-RU" b="1" dirty="0">
              <a:solidFill>
                <a:srgbClr val="002060"/>
              </a:solidFill>
            </a:endParaRPr>
          </a:p>
          <a:p>
            <a:pPr lvl="0" algn="ctr"/>
            <a:r>
              <a:rPr lang="ru-RU" b="1" u="sng" dirty="0">
                <a:solidFill>
                  <a:srgbClr val="C00000"/>
                </a:solidFill>
              </a:rPr>
              <a:t>Формула д</a:t>
            </a:r>
            <a:r>
              <a:rPr lang="ru-RU" b="1" u="sng" dirty="0" smtClean="0">
                <a:solidFill>
                  <a:srgbClr val="C00000"/>
                </a:solidFill>
              </a:rPr>
              <a:t>олжна быть </a:t>
            </a:r>
            <a:r>
              <a:rPr lang="ru-RU" b="1" u="sng" dirty="0">
                <a:solidFill>
                  <a:srgbClr val="C00000"/>
                </a:solidFill>
              </a:rPr>
              <a:t>такая</a:t>
            </a:r>
            <a:r>
              <a:rPr lang="ru-RU" u="sng" dirty="0" smtClean="0">
                <a:solidFill>
                  <a:srgbClr val="C00000"/>
                </a:solidFill>
              </a:rPr>
              <a:t>:</a:t>
            </a:r>
          </a:p>
          <a:p>
            <a:pPr marL="45720" lv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на количество </a:t>
            </a:r>
            <a:r>
              <a:rPr lang="ru-RU" b="1" i="1" dirty="0">
                <a:solidFill>
                  <a:srgbClr val="C00000"/>
                </a:solidFill>
              </a:rPr>
              <a:t>детей – </a:t>
            </a:r>
            <a:r>
              <a:rPr lang="ru-RU" b="1" i="1" dirty="0" smtClean="0">
                <a:solidFill>
                  <a:srgbClr val="C00000"/>
                </a:solidFill>
              </a:rPr>
              <a:t>количество педагогов!</a:t>
            </a:r>
            <a:endParaRPr lang="ru-RU" i="1" dirty="0">
              <a:solidFill>
                <a:srgbClr val="C00000"/>
              </a:solidFill>
            </a:endParaRPr>
          </a:p>
          <a:p>
            <a:pPr marL="45720" lvl="0" indent="0" algn="ctr"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В Проекте ОС было обозначено: </a:t>
            </a:r>
          </a:p>
          <a:p>
            <a:pPr marL="45720" lvl="0" indent="0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 группе детей 6-7 лет – 24 чел.      В группе детей 3 лет – 16 чел.</a:t>
            </a:r>
            <a:endParaRPr lang="ru-RU" sz="18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01911611"/>
              </p:ext>
            </p:extLst>
          </p:nvPr>
        </p:nvGraphicFramePr>
        <p:xfrm>
          <a:off x="611560" y="899552"/>
          <a:ext cx="7992888" cy="238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388843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</a:t>
                      </a:r>
                    </a:p>
                    <a:p>
                      <a:pPr algn="ctr"/>
                      <a:r>
                        <a:rPr lang="ru-RU" baseline="0" dirty="0" smtClean="0"/>
                        <a:t> ДОШКОЛЬНОГО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ФГОС  </a:t>
                      </a:r>
                    </a:p>
                    <a:p>
                      <a:pPr algn="ctr"/>
                      <a:r>
                        <a:rPr lang="ru-RU" dirty="0" smtClean="0"/>
                        <a:t>ШКОЛЬНОГО ОБРАЗОВАНИЯ</a:t>
                      </a:r>
                      <a:endParaRPr lang="ru-RU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lang="ru-RU" sz="1800" i="1" u="sng" dirty="0" smtClean="0"/>
                        <a:t>3 группы Требований: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i="0" u="none" baseline="0" dirty="0" smtClean="0"/>
                        <a:t>1. К структуре Программы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i="0" u="none" baseline="0" dirty="0" smtClean="0"/>
                        <a:t>2. </a:t>
                      </a:r>
                      <a:r>
                        <a:rPr lang="ru-RU" sz="1800" b="1" i="0" u="sng" baseline="0" dirty="0" smtClean="0">
                          <a:solidFill>
                            <a:srgbClr val="FF0000"/>
                          </a:solidFill>
                        </a:rPr>
                        <a:t>К условиям её реализации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i="0" u="none" baseline="0" dirty="0" smtClean="0"/>
                        <a:t>3. К результатам освоения Программы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u="sng" dirty="0" smtClean="0"/>
                        <a:t>3 группы Требований: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i="0" u="none" baseline="0" dirty="0" smtClean="0"/>
                        <a:t>1. К структуре Программы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i="0" u="none" baseline="0" dirty="0" smtClean="0"/>
                        <a:t>2. К условиям её реализации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ru-RU" sz="1800" i="0" u="none" baseline="0" dirty="0" smtClean="0"/>
                        <a:t>3. </a:t>
                      </a:r>
                      <a:r>
                        <a:rPr lang="ru-RU" sz="1800" b="1" i="0" u="sng" baseline="0" dirty="0" smtClean="0">
                          <a:solidFill>
                            <a:srgbClr val="FF0000"/>
                          </a:solidFill>
                        </a:rPr>
                        <a:t>К результатам освоения Программы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49497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03238" y="404813"/>
            <a:ext cx="8640762" cy="6192837"/>
          </a:xfrm>
        </p:spPr>
        <p:txBody>
          <a:bodyPr>
            <a:normAutofit fontScale="92500" lnSpcReduction="10000"/>
          </a:bodyPr>
          <a:lstStyle/>
          <a:p>
            <a:pPr marL="45720" lvl="0" indent="0" algn="ctr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Условия </a:t>
            </a:r>
            <a:r>
              <a:rPr lang="ru-RU" sz="2000" b="1" u="sng" dirty="0" smtClean="0">
                <a:solidFill>
                  <a:srgbClr val="C00000"/>
                </a:solidFill>
              </a:rPr>
              <a:t>должны </a:t>
            </a:r>
            <a:r>
              <a:rPr lang="ru-RU" sz="2000" b="1" u="sng" dirty="0">
                <a:solidFill>
                  <a:srgbClr val="C00000"/>
                </a:solidFill>
              </a:rPr>
              <a:t>иметь финансирование! </a:t>
            </a:r>
            <a:endParaRPr lang="ru-RU" sz="2000" u="sng" dirty="0">
              <a:solidFill>
                <a:srgbClr val="C00000"/>
              </a:solidFill>
            </a:endParaRPr>
          </a:p>
          <a:p>
            <a:pPr marL="45720" lvl="0" indent="0" algn="ctr">
              <a:buNone/>
            </a:pPr>
            <a:r>
              <a:rPr lang="ru-RU" sz="2000" b="1" dirty="0">
                <a:solidFill>
                  <a:srgbClr val="002060"/>
                </a:solidFill>
              </a:rPr>
              <a:t>!!! В </a:t>
            </a:r>
            <a:r>
              <a:rPr lang="ru-RU" sz="2000" b="1" dirty="0" smtClean="0">
                <a:solidFill>
                  <a:srgbClr val="002060"/>
                </a:solidFill>
              </a:rPr>
              <a:t>ФГОС ДО</a:t>
            </a:r>
          </a:p>
          <a:p>
            <a:pPr marL="45720" lvl="0" indent="0" algn="ctr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u="sng" dirty="0">
                <a:solidFill>
                  <a:srgbClr val="002060"/>
                </a:solidFill>
              </a:rPr>
              <a:t>за реализацию условий </a:t>
            </a:r>
            <a:r>
              <a:rPr lang="ru-RU" sz="2000" b="1" u="sng" dirty="0" smtClean="0">
                <a:solidFill>
                  <a:srgbClr val="002060"/>
                </a:solidFill>
              </a:rPr>
              <a:t>ответственность </a:t>
            </a:r>
            <a:r>
              <a:rPr lang="ru-RU" sz="2000" b="1" u="sng" dirty="0">
                <a:solidFill>
                  <a:srgbClr val="002060"/>
                </a:solidFill>
              </a:rPr>
              <a:t>несет:</a:t>
            </a:r>
            <a:endParaRPr lang="ru-RU" sz="2000" u="sng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  </a:t>
            </a:r>
            <a:r>
              <a:rPr lang="ru-RU" sz="2000" dirty="0">
                <a:solidFill>
                  <a:srgbClr val="002060"/>
                </a:solidFill>
              </a:rPr>
              <a:t>не д</a:t>
            </a:r>
            <a:r>
              <a:rPr lang="ru-RU" sz="2000" dirty="0" smtClean="0">
                <a:solidFill>
                  <a:srgbClr val="002060"/>
                </a:solidFill>
              </a:rPr>
              <a:t>ошкольная образовательная организация (ДОО),</a:t>
            </a:r>
            <a:endParaRPr lang="ru-RU" sz="2000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а </a:t>
            </a:r>
            <a:r>
              <a:rPr lang="ru-RU" sz="2000" b="1" dirty="0" smtClean="0">
                <a:solidFill>
                  <a:srgbClr val="C00000"/>
                </a:solidFill>
              </a:rPr>
              <a:t>Учредитель!</a:t>
            </a:r>
            <a:endParaRPr lang="ru-RU" b="1" u="sng" dirty="0" smtClean="0"/>
          </a:p>
          <a:p>
            <a:pPr marL="45720" lvl="0" indent="0" algn="ctr">
              <a:buNone/>
            </a:pPr>
            <a:r>
              <a:rPr lang="ru-RU" sz="2000" b="1" u="sng" dirty="0" smtClean="0">
                <a:solidFill>
                  <a:srgbClr val="002060"/>
                </a:solidFill>
              </a:rPr>
              <a:t>Требования к условиям включают </a:t>
            </a:r>
            <a:r>
              <a:rPr lang="ru-RU" sz="2000" b="1" u="sng" dirty="0">
                <a:solidFill>
                  <a:srgbClr val="002060"/>
                </a:solidFill>
              </a:rPr>
              <a:t>в себя 5 частей:</a:t>
            </a:r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i="1" dirty="0" smtClean="0">
                <a:solidFill>
                  <a:srgbClr val="002060"/>
                </a:solidFill>
              </a:rPr>
              <a:t>Психолого-педагогические</a:t>
            </a:r>
            <a:endParaRPr lang="ru-RU" sz="2000" i="1" dirty="0">
              <a:solidFill>
                <a:srgbClr val="002060"/>
              </a:solidFill>
            </a:endParaRPr>
          </a:p>
          <a:p>
            <a:r>
              <a:rPr lang="ru-RU" sz="2000" b="1" i="1" dirty="0" smtClean="0">
                <a:solidFill>
                  <a:srgbClr val="C00000"/>
                </a:solidFill>
              </a:rPr>
              <a:t>Кадровые</a:t>
            </a:r>
            <a:endParaRPr lang="ru-RU" sz="2000" i="1" dirty="0">
              <a:solidFill>
                <a:srgbClr val="C00000"/>
              </a:solidFill>
            </a:endParaRPr>
          </a:p>
          <a:p>
            <a:r>
              <a:rPr lang="ru-RU" sz="2000" i="1" dirty="0" smtClean="0">
                <a:solidFill>
                  <a:srgbClr val="002060"/>
                </a:solidFill>
              </a:rPr>
              <a:t>Материально-технические</a:t>
            </a:r>
            <a:endParaRPr lang="ru-RU" sz="2000" i="1" dirty="0">
              <a:solidFill>
                <a:srgbClr val="002060"/>
              </a:solidFill>
            </a:endParaRPr>
          </a:p>
          <a:p>
            <a:r>
              <a:rPr lang="ru-RU" sz="2000" i="1" dirty="0">
                <a:solidFill>
                  <a:srgbClr val="002060"/>
                </a:solidFill>
              </a:rPr>
              <a:t>Финансовые условия реализации </a:t>
            </a:r>
            <a:r>
              <a:rPr lang="ru-RU" sz="2000" i="1" dirty="0" smtClean="0">
                <a:solidFill>
                  <a:srgbClr val="002060"/>
                </a:solidFill>
              </a:rPr>
              <a:t>Программы</a:t>
            </a:r>
            <a:endParaRPr lang="ru-RU" sz="2000" i="1" dirty="0">
              <a:solidFill>
                <a:srgbClr val="002060"/>
              </a:solidFill>
            </a:endParaRPr>
          </a:p>
          <a:p>
            <a:r>
              <a:rPr lang="ru-RU" sz="2000" i="1" dirty="0">
                <a:solidFill>
                  <a:srgbClr val="002060"/>
                </a:solidFill>
              </a:rPr>
              <a:t>К </a:t>
            </a:r>
            <a:r>
              <a:rPr lang="ru-RU" sz="2000" i="1" dirty="0" smtClean="0">
                <a:solidFill>
                  <a:srgbClr val="002060"/>
                </a:solidFill>
              </a:rPr>
              <a:t>предметно-пространственной среде</a:t>
            </a:r>
            <a:endParaRPr lang="ru-RU" sz="2000" i="1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sz="2000" b="1" u="sng" dirty="0">
                <a:solidFill>
                  <a:srgbClr val="002060"/>
                </a:solidFill>
              </a:rPr>
              <a:t>К</a:t>
            </a:r>
            <a:r>
              <a:rPr lang="ru-RU" sz="2000" b="1" u="sng" dirty="0" smtClean="0">
                <a:solidFill>
                  <a:srgbClr val="002060"/>
                </a:solidFill>
              </a:rPr>
              <a:t>адровые условия являются главными</a:t>
            </a:r>
            <a:r>
              <a:rPr lang="ru-RU" sz="2000" b="1" dirty="0" smtClean="0">
                <a:solidFill>
                  <a:srgbClr val="002060"/>
                </a:solidFill>
              </a:rPr>
              <a:t>!</a:t>
            </a:r>
            <a:endParaRPr lang="ru-RU" sz="2000" dirty="0">
              <a:solidFill>
                <a:srgbClr val="002060"/>
              </a:solidFill>
            </a:endParaRPr>
          </a:p>
          <a:p>
            <a:pPr marL="4572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ВАЖНО!</a:t>
            </a: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подготовка воспитателя </a:t>
            </a:r>
            <a:r>
              <a:rPr lang="ru-RU" sz="2000" b="1" i="1" u="sng" dirty="0">
                <a:solidFill>
                  <a:srgbClr val="002060"/>
                </a:solidFill>
              </a:rPr>
              <a:t>на базе </a:t>
            </a:r>
            <a:r>
              <a:rPr lang="ru-RU" sz="2000" b="1" i="1" u="sng" dirty="0" smtClean="0">
                <a:solidFill>
                  <a:srgbClr val="002060"/>
                </a:solidFill>
              </a:rPr>
              <a:t>психолого-педагогического </a:t>
            </a:r>
            <a:r>
              <a:rPr lang="ru-RU" sz="2000" b="1" i="1" u="sng" dirty="0">
                <a:solidFill>
                  <a:srgbClr val="002060"/>
                </a:solidFill>
              </a:rPr>
              <a:t>образования</a:t>
            </a:r>
            <a:r>
              <a:rPr lang="ru-RU" sz="2000" b="1" dirty="0">
                <a:solidFill>
                  <a:srgbClr val="002060"/>
                </a:solidFill>
              </a:rPr>
              <a:t>. </a:t>
            </a:r>
          </a:p>
          <a:p>
            <a:pPr lvl="0" algn="just"/>
            <a:r>
              <a:rPr lang="ru-RU" sz="2000" b="1" dirty="0" smtClean="0">
                <a:solidFill>
                  <a:srgbClr val="002060"/>
                </a:solidFill>
              </a:rPr>
              <a:t>разработка </a:t>
            </a:r>
            <a:r>
              <a:rPr lang="ru-RU" sz="2000" b="1" i="1" u="sng" dirty="0" smtClean="0">
                <a:solidFill>
                  <a:srgbClr val="002060"/>
                </a:solidFill>
              </a:rPr>
              <a:t>концепции </a:t>
            </a:r>
            <a:r>
              <a:rPr lang="ru-RU" sz="2000" b="1" i="1" u="sng" dirty="0">
                <a:solidFill>
                  <a:srgbClr val="002060"/>
                </a:solidFill>
              </a:rPr>
              <a:t>и </a:t>
            </a:r>
            <a:r>
              <a:rPr lang="ru-RU" sz="2000" b="1" i="1" u="sng" dirty="0" smtClean="0">
                <a:solidFill>
                  <a:srgbClr val="002060"/>
                </a:solidFill>
              </a:rPr>
              <a:t>содержания </a:t>
            </a:r>
            <a:r>
              <a:rPr lang="ru-RU" sz="2000" b="1" i="1" u="sng" dirty="0">
                <a:solidFill>
                  <a:srgbClr val="002060"/>
                </a:solidFill>
              </a:rPr>
              <a:t>профессионального стандарта педагога </a:t>
            </a:r>
            <a:r>
              <a:rPr lang="ru-RU" sz="2000" b="1" i="1" u="sng" dirty="0" smtClean="0">
                <a:solidFill>
                  <a:srgbClr val="002060"/>
                </a:solidFill>
              </a:rPr>
              <a:t>ДОО.</a:t>
            </a:r>
            <a:endParaRPr lang="ru-RU" sz="2000" b="1" i="1" dirty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473789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3413</TotalTime>
  <Words>1067</Words>
  <Application>Microsoft Office PowerPoint</Application>
  <PresentationFormat>Экран (4:3)</PresentationFormat>
  <Paragraphs>220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 КОНЦЕПТУАЛЬНЫЕ  ОСНОВЫ ВВЕДЕНИЯ ФГОС ДОШКОЛЬНОГО ОБРАЗОВАНИЯ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КОНЦЕПТУАЛЬНЫЕ  ОСНОВЫ ВВЕДЕНИЯ ФГОС ДОШКОЛЬНОГО ОБРАЗОВАНИЯ</dc:title>
  <dc:creator>Ирина</dc:creator>
  <cp:lastModifiedBy>Customer</cp:lastModifiedBy>
  <cp:revision>760</cp:revision>
  <dcterms:created xsi:type="dcterms:W3CDTF">2013-08-31T15:00:08Z</dcterms:created>
  <dcterms:modified xsi:type="dcterms:W3CDTF">2014-02-17T17:11:26Z</dcterms:modified>
</cp:coreProperties>
</file>