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8" r:id="rId3"/>
  </p:sldMasterIdLst>
  <p:notesMasterIdLst>
    <p:notesMasterId r:id="rId36"/>
  </p:notesMasterIdLst>
  <p:sldIdLst>
    <p:sldId id="256" r:id="rId4"/>
    <p:sldId id="304" r:id="rId5"/>
    <p:sldId id="281" r:id="rId6"/>
    <p:sldId id="257" r:id="rId7"/>
    <p:sldId id="328" r:id="rId8"/>
    <p:sldId id="329" r:id="rId9"/>
    <p:sldId id="302" r:id="rId10"/>
    <p:sldId id="273" r:id="rId11"/>
    <p:sldId id="327" r:id="rId12"/>
    <p:sldId id="325" r:id="rId13"/>
    <p:sldId id="326" r:id="rId14"/>
    <p:sldId id="279" r:id="rId15"/>
    <p:sldId id="293" r:id="rId16"/>
    <p:sldId id="296" r:id="rId17"/>
    <p:sldId id="316" r:id="rId18"/>
    <p:sldId id="315" r:id="rId19"/>
    <p:sldId id="330" r:id="rId20"/>
    <p:sldId id="317" r:id="rId21"/>
    <p:sldId id="318" r:id="rId22"/>
    <p:sldId id="323" r:id="rId23"/>
    <p:sldId id="319" r:id="rId24"/>
    <p:sldId id="320" r:id="rId25"/>
    <p:sldId id="321" r:id="rId26"/>
    <p:sldId id="322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24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B46"/>
    <a:srgbClr val="300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3B033-054E-41DC-9091-BE328BEE160B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7F15E-5D8F-4E51-A396-D075F3957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77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1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D171A1D1-B171-4121-8121-01F1B171218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p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462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94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1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2132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286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6818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94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47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568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902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04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152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181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201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53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305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55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731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24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479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4552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257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5612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58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552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90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24565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56513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334099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221B1B-FE7D-4F73-AA51-57F54F59BAA0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F4E985-47DE-4938-AB88-71CAC97BA9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879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2D49E3-15B1-4861-9E0B-ABA3909163D6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CBF767-7074-4689-AD42-406DC3EFA6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4978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14C2718-2563-45B8-85AF-A6F6E331688C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070112-61A9-4B22-BC37-FBE661706D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143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432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846ED7-7F4F-4C4F-BACD-789D964B6674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E9F9E2-ED56-46A4-AB80-FCB01C4A25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43650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1043FC7-750B-46EC-83E5-F78F0A20D3E1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C17451-992A-477B-AA2C-F87D39F256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86436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A4CBFB5-9532-4A25-B9FB-B417ADFD2167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FDA144-CAB8-49D7-B2A4-53F24DAE19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2634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A5D77A6-93B7-499B-9FF2-DD80A2790E5C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51A192-54FF-46B1-BD43-9659647D8C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4796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0ACDAA-7B9B-445E-8074-C4ED38336F3B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396DAA-6D1B-4E6A-A0C0-7AA3943D18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81012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98220CA-807E-4B51-8334-8025AD721CB9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F7A233-ADB2-4E59-8046-869F509968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05722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3D34AE-7E8A-49CD-BD62-64B2627AE612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EBA41C-020C-41FD-894B-5CBF8D60E3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06382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6813DBF-1144-4699-AC9B-812D9083D4CF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CF8E67E-6668-4314-B2B3-0CF9C41F89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172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8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03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8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68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46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65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5B96B-7640-47D9-B108-BED7F9E270B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099562-C2DE-43CD-97CB-480493B8C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48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5FCD61B-4C7F-4AF4-AE5A-4AA92B1F9A89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B3FBEC-DFCA-4449-8ACF-53F9A42E16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962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jpeg"/><Relationship Id="rId5" Type="http://schemas.openxmlformats.org/officeDocument/2006/relationships/hyperlink" Target="http://images.yandex.ru/yandsearch?source=wiz&amp;text=%D0%BF%D0%B5%D1%81%D0%BE%D1%87%D0%BD%D0%B0%D1%8F%20%D1%82%D0%B5%D1%80%D0%B0%D0%BF%D0%B8%D1%8F%20%D0%B4%D0%BB%D1%8F%20%D0%B4%D0%B5%D1%82%D0%B5%D0%B9&amp;noreask=1&amp;pos=7&amp;rpt=simage&amp;lr=213&amp;uinfo=sw-1349-sh-632-fw-1116-fh-448-pd-1&amp;img_url=http://www.kuponika.ru/img/actions/117341_572.jpg" TargetMode="Externa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9661" y="1580360"/>
            <a:ext cx="7766936" cy="1385262"/>
          </a:xfrm>
        </p:spPr>
        <p:txBody>
          <a:bodyPr>
            <a:norm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</a:rPr>
              <a:t>Особенные дети-особые подходы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1503" y="5456110"/>
            <a:ext cx="7766936" cy="1096899"/>
          </a:xfrm>
        </p:spPr>
        <p:txBody>
          <a:bodyPr>
            <a:normAutofit lnSpcReduction="10000"/>
          </a:bodyPr>
          <a:lstStyle/>
          <a:p>
            <a:pPr algn="r"/>
            <a:r>
              <a:rPr lang="ru-RU" i="1" dirty="0" smtClean="0"/>
              <a:t>КГАОУ </a:t>
            </a:r>
            <a:r>
              <a:rPr lang="ru-RU" i="1" dirty="0"/>
              <a:t>ДПО ХКИРО </a:t>
            </a:r>
          </a:p>
          <a:p>
            <a:pPr algn="r"/>
            <a:r>
              <a:rPr lang="ru-RU" i="1" dirty="0"/>
              <a:t>Сальникова </a:t>
            </a:r>
            <a:r>
              <a:rPr lang="ru-RU" i="1" dirty="0" smtClean="0"/>
              <a:t>Татьяна Григорьевна, старший методист </a:t>
            </a:r>
          </a:p>
          <a:p>
            <a:pPr algn="r"/>
            <a:r>
              <a:rPr lang="ru-RU" i="1" dirty="0" smtClean="0"/>
              <a:t>высшей кв. категории, Почетный работник общего образования</a:t>
            </a:r>
            <a:endParaRPr lang="ru-RU" i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9241" t="13390" r="47247" b="28490"/>
          <a:stretch>
            <a:fillRect/>
          </a:stretch>
        </p:blipFill>
        <p:spPr>
          <a:xfrm>
            <a:off x="2516561" y="3128009"/>
            <a:ext cx="2869883" cy="28765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-2629929" y="2629929"/>
            <a:ext cx="6858000" cy="1598142"/>
          </a:xfrm>
          <a:prstGeom prst="rect">
            <a:avLst/>
          </a:prstGeom>
          <a:solidFill>
            <a:srgbClr val="A1C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ДОШКОЛЬНЫЙ  УРОВЕНЬ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14329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9060642" cy="13208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собые образовательные потребности детей с нарушениями опорно-двигательного аппарата 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27760"/>
            <a:ext cx="8596668" cy="5471159"/>
          </a:xfrm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потребность в регламентации деятельности с учетом медицинских рекомендаций (соблюдение ортопедического режима);</a:t>
            </a:r>
            <a:endParaRPr lang="ru-RU" sz="2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потребность в особой организации образовательной среды, характеризующейся доступностью образовательных и воспитательных мероприятий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(взаимодействие всех специалистов, осуществляющих психолого-педагогическое сопровождение);</a:t>
            </a:r>
            <a:endParaRPr lang="ru-RU" sz="2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потребность в использовании специальных методов, приемов и средств обучения и воспитания (в том числе специализированных компьютерных и ассистивных технологий), обеспечивающих реализацию «обходных путей» развития, воспитания и обучения;</a:t>
            </a:r>
            <a:endParaRPr lang="ru-RU" sz="2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потребность в предоставлении услуг тьютора;</a:t>
            </a:r>
            <a:endParaRPr lang="ru-RU" sz="2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потребность в адресной помощи по коррекции двигательных, речевых и познавательных и социально-личностных нарушений;</a:t>
            </a:r>
            <a:endParaRPr lang="ru-RU" sz="2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потребность в индивидуализации образовательного процесса с учетом структуры нарушения и вариативности проявлений;</a:t>
            </a:r>
            <a:endParaRPr lang="ru-RU" sz="2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потребность в максимальном расширении образовательного пространства – выход за пределы образовательной организации с учетом психофизических особенностей детей указанной категории.</a:t>
            </a:r>
            <a:endParaRPr lang="ru-RU" sz="2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342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95" y="108642"/>
            <a:ext cx="11421162" cy="11588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Особые образовательные потребности </a:t>
            </a:r>
            <a:br>
              <a:rPr lang="ru-RU" sz="3600" b="1" i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 с ЗПР:</a:t>
            </a:r>
            <a:endParaRPr lang="ru-RU" sz="3600" b="1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67487"/>
            <a:ext cx="8596668" cy="4773876"/>
          </a:xfrm>
        </p:spPr>
        <p:txBody>
          <a:bodyPr>
            <a:normAutofit fontScale="92500"/>
          </a:bodyPr>
          <a:lstStyle/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побуждении познавательной активности; расширении кругозора, формирование разносторонних понятий и представлений об окружающем мире;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формировании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общеинтеллектуальных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умений (операции анализа, сравнения, обобщения, выделение существенных признаков и закономерностей, гибкость мыслительных процессов);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формировании контроля собственной деятельности;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развитии личностной сферы: развитие и укрепление эмоций, воли, выработка навыков произвольного поведения, волевой регуляции своих действий, самостоятельности и ответственности за собственные поступки;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развитии и отработке средств коммуникации, приемов конструктивного общения и взаимодействия (с членами семьи, со сверстниками, с взрослыми), в формировании навыков социально одобряемого поведения, максимальном расширении социальных контактов;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формировании способности сопровождения речью выполняемых действий;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сохранении, укреплении соматического и психического здоровья, в поддержании работоспособности, предупреждении эмоциональных срывов.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791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818" y="1"/>
            <a:ext cx="11124359" cy="1013988"/>
          </a:xfrm>
        </p:spPr>
        <p:txBody>
          <a:bodyPr>
            <a:normAutofit fontScale="90000"/>
          </a:bodyPr>
          <a:lstStyle/>
          <a:p>
            <a:pPr algn="ctr" fontAlgn="base">
              <a:lnSpc>
                <a:spcPts val="1800"/>
              </a:lnSpc>
              <a:spcAft>
                <a:spcPts val="0"/>
              </a:spcAft>
            </a:pPr>
            <a:r>
              <a:rPr lang="ru-RU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особым образовательным потребностям </a:t>
            </a:r>
            <a:br>
              <a:rPr lang="ru-RU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с РАС относят:</a:t>
            </a:r>
            <a:r>
              <a:rPr lang="ru-R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620" y="1132114"/>
            <a:ext cx="9180214" cy="5421086"/>
          </a:xfrm>
        </p:spPr>
        <p:txBody>
          <a:bodyPr>
            <a:noAutofit/>
          </a:bodyPr>
          <a:lstStyle/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потребность в психолого-педагогической поддержке ребенка с РАС в ДОУ;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потребность в разработке адаптированной образовательной программы;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потребность в реализации практической и социальной направленности в обучении и воспитании дошкольников с РАС;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потребность в организации и реализации занятий коррекционно-развивающей направленности (с дефектологом, логопедом, психологом и др.);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потребность в определении наиболее эффективной модели реализации образовательной практики;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потребность в определении форм и содержания психолого-педагогической поддержки семьи;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потребность в дозировании   нагрузки с учетом темпа и работоспособности;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потребность в особенно четкой и упорядоченной временно-пространственной структуре образовательной среды, поддерживающей процесс обучения ребенка.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9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1"/>
          <p:cNvSpPr/>
          <p:nvPr/>
        </p:nvSpPr>
        <p:spPr>
          <a:xfrm>
            <a:off x="815520" y="188640"/>
            <a:ext cx="10752480" cy="5169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2800" b="1" dirty="0" smtClean="0">
                <a:solidFill>
                  <a:srgbClr val="A1CB46"/>
                </a:solidFill>
                <a:latin typeface="Arial"/>
              </a:rPr>
              <a:t>Особенности  гиперактивных детей</a:t>
            </a:r>
            <a:endParaRPr dirty="0">
              <a:solidFill>
                <a:srgbClr val="A1CB46"/>
              </a:solidFill>
            </a:endParaRPr>
          </a:p>
        </p:txBody>
      </p:sp>
      <p:sp>
        <p:nvSpPr>
          <p:cNvPr id="15" name="CustomShape 2"/>
          <p:cNvSpPr/>
          <p:nvPr/>
        </p:nvSpPr>
        <p:spPr>
          <a:xfrm>
            <a:off x="549379" y="958391"/>
            <a:ext cx="11136960" cy="67539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b="1" dirty="0">
                <a:solidFill>
                  <a:srgbClr val="F07F09"/>
                </a:solidFill>
                <a:latin typeface="Arial"/>
              </a:rPr>
              <a:t>  </a:t>
            </a:r>
            <a:r>
              <a:rPr lang="ru-RU" b="1" dirty="0">
                <a:solidFill>
                  <a:srgbClr val="3000FA"/>
                </a:solidFill>
                <a:latin typeface="Arial"/>
              </a:rPr>
              <a:t>Дефицит активного внимания</a:t>
            </a:r>
            <a:endParaRPr dirty="0">
              <a:solidFill>
                <a:srgbClr val="3000FA"/>
              </a:solidFill>
            </a:endParaRPr>
          </a:p>
          <a:p>
            <a:r>
              <a:rPr lang="ru-RU" sz="1600" dirty="0">
                <a:solidFill>
                  <a:srgbClr val="000000"/>
                </a:solidFill>
                <a:latin typeface="Arial"/>
              </a:rPr>
              <a:t>1. Непоследователен, ему трудно удерживать внимание.</a:t>
            </a:r>
            <a:endParaRPr dirty="0"/>
          </a:p>
          <a:p>
            <a:r>
              <a:rPr lang="ru-RU" sz="1600" dirty="0">
                <a:solidFill>
                  <a:srgbClr val="000000"/>
                </a:solidFill>
                <a:latin typeface="Arial"/>
              </a:rPr>
              <a:t>2. Не слушает, когда к нему обращаются.</a:t>
            </a:r>
            <a:endParaRPr dirty="0"/>
          </a:p>
          <a:p>
            <a:r>
              <a:rPr lang="ru-RU" sz="1600" dirty="0">
                <a:solidFill>
                  <a:srgbClr val="000000"/>
                </a:solidFill>
                <a:latin typeface="Arial"/>
              </a:rPr>
              <a:t>3. С большим энтузиазмом берётся за задание, но так и не заканчивает его.</a:t>
            </a:r>
            <a:endParaRPr dirty="0"/>
          </a:p>
          <a:p>
            <a:r>
              <a:rPr lang="ru-RU" sz="1600" dirty="0">
                <a:solidFill>
                  <a:srgbClr val="000000"/>
                </a:solidFill>
                <a:latin typeface="Arial"/>
              </a:rPr>
              <a:t>4. Испытывает трудности в организации.</a:t>
            </a:r>
            <a:endParaRPr dirty="0"/>
          </a:p>
          <a:p>
            <a:r>
              <a:rPr lang="ru-RU" sz="1600" dirty="0">
                <a:solidFill>
                  <a:srgbClr val="000000"/>
                </a:solidFill>
                <a:latin typeface="Arial"/>
              </a:rPr>
              <a:t>5. Часто теряет вещи.</a:t>
            </a:r>
            <a:endParaRPr dirty="0"/>
          </a:p>
          <a:p>
            <a:r>
              <a:rPr lang="ru-RU" sz="1600" dirty="0">
                <a:solidFill>
                  <a:srgbClr val="000000"/>
                </a:solidFill>
                <a:latin typeface="Arial"/>
              </a:rPr>
              <a:t>6. Избегает скучных и требующих умственных усилий заданий.</a:t>
            </a:r>
            <a:endParaRPr dirty="0"/>
          </a:p>
          <a:p>
            <a:r>
              <a:rPr lang="ru-RU" sz="1600" dirty="0">
                <a:solidFill>
                  <a:srgbClr val="000000"/>
                </a:solidFill>
                <a:latin typeface="Arial"/>
              </a:rPr>
              <a:t>7. Часто бывает забывчив.</a:t>
            </a:r>
            <a:endParaRPr dirty="0"/>
          </a:p>
          <a:p>
            <a:endParaRPr dirty="0"/>
          </a:p>
          <a:p>
            <a:r>
              <a:rPr lang="ru-RU" b="1" dirty="0">
                <a:solidFill>
                  <a:srgbClr val="F07F09"/>
                </a:solidFill>
                <a:latin typeface="Arial"/>
              </a:rPr>
              <a:t> </a:t>
            </a:r>
            <a:r>
              <a:rPr lang="ru-RU" b="1" dirty="0">
                <a:solidFill>
                  <a:srgbClr val="3000FA"/>
                </a:solidFill>
                <a:latin typeface="Arial"/>
              </a:rPr>
              <a:t>Двигательная расторможенность</a:t>
            </a:r>
            <a:endParaRPr dirty="0">
              <a:solidFill>
                <a:srgbClr val="3000FA"/>
              </a:solidFill>
            </a:endParaRPr>
          </a:p>
          <a:p>
            <a:r>
              <a:rPr lang="ru-RU" sz="1600" dirty="0">
                <a:solidFill>
                  <a:srgbClr val="000000"/>
                </a:solidFill>
                <a:latin typeface="Arial"/>
              </a:rPr>
              <a:t>1. Постоянно ерзает.</a:t>
            </a:r>
            <a:endParaRPr dirty="0"/>
          </a:p>
          <a:p>
            <a:r>
              <a:rPr lang="ru-RU" sz="1600" dirty="0">
                <a:solidFill>
                  <a:srgbClr val="000000"/>
                </a:solidFill>
                <a:latin typeface="Arial"/>
              </a:rPr>
              <a:t>2. Проявляет признаки беспокойства (бегает, забирается куда-нибудь и т.п.).</a:t>
            </a:r>
            <a:endParaRPr dirty="0"/>
          </a:p>
          <a:p>
            <a:r>
              <a:rPr lang="ru-RU" sz="1600" dirty="0">
                <a:solidFill>
                  <a:srgbClr val="000000"/>
                </a:solidFill>
                <a:latin typeface="Arial"/>
              </a:rPr>
              <a:t>3. Спит намного меньше, чем другие дети, даже во младенчестве.</a:t>
            </a:r>
            <a:endParaRPr dirty="0"/>
          </a:p>
          <a:p>
            <a:r>
              <a:rPr lang="ru-RU" sz="1600" dirty="0">
                <a:solidFill>
                  <a:srgbClr val="000000"/>
                </a:solidFill>
                <a:latin typeface="Arial"/>
              </a:rPr>
              <a:t>4. Очень говорлив.</a:t>
            </a:r>
            <a:endParaRPr dirty="0"/>
          </a:p>
          <a:p>
            <a:endParaRPr dirty="0"/>
          </a:p>
          <a:p>
            <a:r>
              <a:rPr lang="ru-RU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b="1" dirty="0">
                <a:solidFill>
                  <a:srgbClr val="3000FA"/>
                </a:solidFill>
                <a:latin typeface="Arial"/>
              </a:rPr>
              <a:t>Импульсивность</a:t>
            </a:r>
            <a:endParaRPr dirty="0">
              <a:solidFill>
                <a:srgbClr val="3000FA"/>
              </a:solidFill>
            </a:endParaRPr>
          </a:p>
          <a:p>
            <a:r>
              <a:rPr lang="ru-RU" sz="1600" dirty="0">
                <a:solidFill>
                  <a:srgbClr val="000000"/>
                </a:solidFill>
                <a:latin typeface="Arial"/>
              </a:rPr>
              <a:t>1. Начинает отвечать не дослушав вопроса.</a:t>
            </a:r>
            <a:endParaRPr dirty="0"/>
          </a:p>
          <a:p>
            <a:r>
              <a:rPr lang="ru-RU" sz="1600" dirty="0">
                <a:solidFill>
                  <a:srgbClr val="000000"/>
                </a:solidFill>
                <a:latin typeface="Arial"/>
              </a:rPr>
              <a:t>2. Не способен дождаться своей очереди, часто вмешивается, прерывает разговор.</a:t>
            </a:r>
            <a:endParaRPr dirty="0"/>
          </a:p>
          <a:p>
            <a:r>
              <a:rPr lang="ru-RU" sz="1600" dirty="0">
                <a:solidFill>
                  <a:srgbClr val="000000"/>
                </a:solidFill>
                <a:latin typeface="Arial"/>
              </a:rPr>
              <a:t>3. Плохо сосредотачивает внимание.</a:t>
            </a:r>
            <a:endParaRPr dirty="0"/>
          </a:p>
          <a:p>
            <a:r>
              <a:rPr lang="ru-RU" sz="1600" dirty="0">
                <a:solidFill>
                  <a:srgbClr val="000000"/>
                </a:solidFill>
                <a:latin typeface="Arial"/>
              </a:rPr>
              <a:t>4. Не может дождаться вознаграждения (если между действиями и     вознаграждением есть пауза).</a:t>
            </a:r>
            <a:endParaRPr dirty="0"/>
          </a:p>
          <a:p>
            <a:r>
              <a:rPr lang="ru-RU" sz="1600" dirty="0">
                <a:solidFill>
                  <a:srgbClr val="000000"/>
                </a:solidFill>
                <a:latin typeface="Arial"/>
              </a:rPr>
              <a:t>5. Не может контролировать и регулировать свои действия. Поведение слабоуправляемо правилами.</a:t>
            </a:r>
            <a:endParaRPr dirty="0"/>
          </a:p>
          <a:p>
            <a:r>
              <a:rPr lang="ru-RU" sz="1600" dirty="0">
                <a:solidFill>
                  <a:srgbClr val="000000"/>
                </a:solidFill>
                <a:latin typeface="Arial"/>
              </a:rPr>
              <a:t>6.При выполнении заданий ведет себя по разному и показывает разные результаты.</a:t>
            </a:r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782568" y="1672294"/>
            <a:ext cx="8791776" cy="410580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285750" indent="-285750">
              <a:lnSpc>
                <a:spcPct val="150000"/>
              </a:lnSpc>
              <a:buSzPct val="45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"/>
              </a:rPr>
              <a:t>На 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столе, за которым работает ребёнок, не должно быть ничего лишнего.</a:t>
            </a:r>
            <a:endParaRPr dirty="0"/>
          </a:p>
          <a:p>
            <a:pPr marL="285750" indent="-285750">
              <a:lnSpc>
                <a:spcPct val="150000"/>
              </a:lnSpc>
              <a:buSzPct val="450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 Речь взрослого должна быть чёткой, неторопливой, инструкция (задание) –     ясной и однозначной.</a:t>
            </a:r>
            <a:endParaRPr dirty="0"/>
          </a:p>
          <a:p>
            <a:pPr marL="285750" indent="-285750">
              <a:lnSpc>
                <a:spcPct val="150000"/>
              </a:lnSpc>
              <a:buSzPct val="450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 Можно использовать систему жестов, мимику и др. звуки. Важно, чтобы  это был один и тот же знак и чтобы он не раздражал ребёнка.</a:t>
            </a:r>
            <a:endParaRPr dirty="0"/>
          </a:p>
          <a:p>
            <a:pPr marL="285750" indent="-285750">
              <a:lnSpc>
                <a:spcPct val="150000"/>
              </a:lnSpc>
              <a:buSzPct val="450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 Обязательным является зрительный контакт, работа «глаза в глаза».</a:t>
            </a:r>
            <a:endParaRPr dirty="0"/>
          </a:p>
          <a:p>
            <a:pPr marL="285750" indent="-285750">
              <a:lnSpc>
                <a:spcPct val="150000"/>
              </a:lnSpc>
              <a:buSzPct val="450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 Большое задание делить на части и каждой давать новую инструкцию.</a:t>
            </a:r>
            <a:endParaRPr dirty="0"/>
          </a:p>
          <a:p>
            <a:pPr marL="285750" indent="-285750">
              <a:lnSpc>
                <a:spcPct val="150000"/>
              </a:lnSpc>
              <a:buSzPct val="450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Необходимы подбадривание и поддержка по ходу выполнения задания.</a:t>
            </a:r>
            <a:endParaRPr dirty="0"/>
          </a:p>
          <a:p>
            <a:endParaRPr dirty="0"/>
          </a:p>
          <a:p>
            <a:endParaRPr dirty="0"/>
          </a:p>
        </p:txBody>
      </p:sp>
      <p:sp>
        <p:nvSpPr>
          <p:cNvPr id="107" name="CustomShape 2"/>
          <p:cNvSpPr/>
          <p:nvPr/>
        </p:nvSpPr>
        <p:spPr>
          <a:xfrm>
            <a:off x="623520" y="476640"/>
            <a:ext cx="8215680" cy="8218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3200" b="1" dirty="0">
                <a:solidFill>
                  <a:srgbClr val="A1CB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чем необходимо помнить </a:t>
            </a:r>
            <a:r>
              <a:rPr lang="ru-RU" sz="3200" b="1" dirty="0" smtClean="0">
                <a:solidFill>
                  <a:srgbClr val="A1CB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</a:t>
            </a:r>
            <a:endParaRPr sz="3200" dirty="0">
              <a:solidFill>
                <a:srgbClr val="A1CB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A1CB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 гиперактивными детьми</a:t>
            </a:r>
            <a:endParaRPr sz="3200" dirty="0">
              <a:solidFill>
                <a:srgbClr val="A1CB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8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0952" y="4849654"/>
            <a:ext cx="2026560" cy="1856880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sh002\AppData\Local\Microsoft\Windows\Temporary Internet Files\Content.Outlook\LDI2BGAN\Justic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rcRect t="21724" r="2174" b="3403"/>
          <a:stretch>
            <a:fillRect/>
          </a:stretch>
        </p:blipFill>
        <p:spPr>
          <a:xfrm>
            <a:off x="268224" y="198120"/>
            <a:ext cx="10692384" cy="647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904940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692"/>
          </a:xfrm>
        </p:spPr>
        <p:txBody>
          <a:bodyPr>
            <a:normAutofit fontScale="90000"/>
          </a:bodyPr>
          <a:lstStyle/>
          <a:p>
            <a:pPr algn="ctr" fontAlgn="base">
              <a:lnSpc>
                <a:spcPts val="1800"/>
              </a:lnSpc>
              <a:spcAft>
                <a:spcPts val="0"/>
              </a:spcAft>
            </a:pPr>
            <a:r>
              <a:rPr lang="ru-RU" sz="4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Специальные образовательные условия,</a:t>
            </a:r>
            <a:br>
              <a:rPr lang="ru-RU" sz="4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необходимые для всех детей с ОВЗ: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579120"/>
            <a:ext cx="10988040" cy="6278880"/>
          </a:xfrm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tabLst>
                <a:tab pos="457200" algn="l"/>
              </a:tabLs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tabLst>
                <a:tab pos="457200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ts val="1800"/>
              </a:lnSpc>
              <a:tabLst>
                <a:tab pos="457200" algn="l"/>
              </a:tabLst>
            </a:pP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медицинская 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лечебная и профилактическая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;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детей к овладению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программой путем 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пропедевтических занятий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(т.е. </a:t>
            </a:r>
            <a:r>
              <a:rPr lang="ru-RU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у них </a:t>
            </a:r>
            <a:r>
              <a:rPr lang="ru-RU" sz="2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базовых знаний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у них 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познавательной мотивации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положительного отношения к  обучению;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замедленный темп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преподнесения новых знаний;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меньший объем «порций»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преподносимых знаний, а также всех инструкций и высказываний педагогов с учетом того, что объем запоминаемой информации у них меньше;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эффективных методов обучения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 том числе </a:t>
            </a:r>
            <a:r>
              <a:rPr lang="ru-RU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усиление наглядности в разных ее формах, включение практической деятельности, применение на доступном уровне проблемного подхода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занятий таким образом, чтобы 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избегать утомления детей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 понимания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детьми всего, </a:t>
            </a:r>
            <a:r>
              <a:rPr lang="ru-RU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 вербального дидактического материала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ситуация обучения должна строиться с 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учетом сенсорных возможностей </a:t>
            </a:r>
            <a:r>
              <a:rPr lang="ru-RU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919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351"/>
            <a:ext cx="11483546" cy="993775"/>
          </a:xfrm>
        </p:spPr>
        <p:txBody>
          <a:bodyPr>
            <a:noAutofit/>
          </a:bodyPr>
          <a:lstStyle/>
          <a:p>
            <a:pPr marL="90488" indent="-7938">
              <a:spcBef>
                <a:spcPts val="0"/>
              </a:spcBef>
              <a:defRPr/>
            </a:pPr>
            <a:r>
              <a:rPr lang="ru-RU" sz="3200" b="1" i="1" dirty="0">
                <a:solidFill>
                  <a:srgbClr val="A1CB4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Приоритетными направлениями</a:t>
            </a:r>
            <a:br>
              <a:rPr lang="ru-RU" sz="3200" b="1" i="1" dirty="0">
                <a:solidFill>
                  <a:srgbClr val="A1CB4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A1CB4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педагогической коррекции являются:</a:t>
            </a:r>
            <a:br>
              <a:rPr lang="ru-RU" sz="3200" b="1" i="1" dirty="0">
                <a:solidFill>
                  <a:srgbClr val="A1CB4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A1CB46"/>
              </a:solidFill>
            </a:endParaRPr>
          </a:p>
        </p:txBody>
      </p:sp>
      <p:sp>
        <p:nvSpPr>
          <p:cNvPr id="66563" name="Объект 2"/>
          <p:cNvSpPr>
            <a:spLocks noGrp="1"/>
          </p:cNvSpPr>
          <p:nvPr>
            <p:ph idx="1"/>
          </p:nvPr>
        </p:nvSpPr>
        <p:spPr>
          <a:xfrm>
            <a:off x="304800" y="1268414"/>
            <a:ext cx="11574162" cy="5329237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alt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движений и сенсомоторного развития;</a:t>
            </a:r>
          </a:p>
          <a:p>
            <a:pPr algn="just">
              <a:spcBef>
                <a:spcPct val="0"/>
              </a:spcBef>
            </a:pPr>
            <a:r>
              <a:rPr lang="ru-RU" alt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отдельных сторон психической деятельности;</a:t>
            </a:r>
          </a:p>
          <a:p>
            <a:pPr algn="just">
              <a:spcBef>
                <a:spcPct val="0"/>
              </a:spcBef>
            </a:pPr>
            <a:r>
              <a:rPr lang="ru-RU" alt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основных мыслительных операций;</a:t>
            </a:r>
          </a:p>
          <a:p>
            <a:pPr algn="just">
              <a:spcBef>
                <a:spcPct val="0"/>
              </a:spcBef>
            </a:pPr>
            <a:r>
              <a:rPr lang="ru-RU" alt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различных видов мышления;</a:t>
            </a:r>
          </a:p>
          <a:p>
            <a:pPr algn="just">
              <a:spcBef>
                <a:spcPct val="0"/>
              </a:spcBef>
            </a:pPr>
            <a:r>
              <a:rPr lang="ru-RU" alt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нарушений в развитии эмоционально-личностной сферы;</a:t>
            </a:r>
          </a:p>
          <a:p>
            <a:pPr algn="just">
              <a:spcBef>
                <a:spcPct val="0"/>
              </a:spcBef>
            </a:pPr>
            <a:r>
              <a:rPr lang="ru-RU" alt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речи;</a:t>
            </a:r>
          </a:p>
          <a:p>
            <a:pPr algn="just">
              <a:spcBef>
                <a:spcPct val="0"/>
              </a:spcBef>
            </a:pPr>
            <a:r>
              <a:rPr lang="ru-RU" alt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представлений об окружающем мире и обогащение словаря;</a:t>
            </a:r>
          </a:p>
          <a:p>
            <a:pPr algn="just">
              <a:spcBef>
                <a:spcPct val="0"/>
              </a:spcBef>
            </a:pPr>
            <a:r>
              <a:rPr lang="ru-RU" alt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индивидуальных проблем в знаниях.</a:t>
            </a:r>
          </a:p>
          <a:p>
            <a:pPr algn="just">
              <a:spcBef>
                <a:spcPct val="0"/>
              </a:spcBef>
            </a:pP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9239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9FA38-FE03-46A2-BD55-040190396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0678"/>
            <a:ext cx="8596668" cy="67596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4000" b="1" i="1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 безбарьерной   среды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A8E3CC-DD42-4307-AE63-DF602C84A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853440"/>
            <a:ext cx="9566031" cy="5863881"/>
          </a:xfrm>
        </p:spPr>
        <p:txBody>
          <a:bodyPr>
            <a:normAutofit/>
          </a:bodyPr>
          <a:lstStyle/>
          <a:p>
            <a:pPr lvl="0" algn="just">
              <a:spcBef>
                <a:spcPts val="150"/>
              </a:spcBef>
              <a:spcAft>
                <a:spcPts val="15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специфика организации свободного,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безбарьерного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передвижения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контакта и общения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детей с окружающей средой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Bef>
                <a:spcPts val="150"/>
              </a:spcBef>
              <a:spcAft>
                <a:spcPts val="150"/>
              </a:spcAft>
              <a:buFont typeface="Symbol" panose="05050102010706020507" pitchFamily="18" charset="2"/>
              <a:buChar char=""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подбор и размещение мебели, технического оборудования, дидактического материала и игрушек.</a:t>
            </a:r>
          </a:p>
          <a:p>
            <a:pPr algn="just">
              <a:spcBef>
                <a:spcPts val="150"/>
              </a:spcBef>
              <a:spcAft>
                <a:spcPts val="150"/>
              </a:spcAft>
              <a:buFont typeface="Symbol" panose="05050102010706020507" pitchFamily="18" charset="2"/>
              <a:buChar char=""/>
            </a:pPr>
            <a:endParaRPr lang="ru-RU" sz="2400" dirty="0"/>
          </a:p>
          <a:p>
            <a:pPr lvl="0" algn="just">
              <a:spcBef>
                <a:spcPts val="150"/>
              </a:spcBef>
              <a:spcAft>
                <a:spcPts val="15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поэтапного введения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 в ту или иную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изучая “зону актуального развития ребенка» выстраивание для него «зоны  ближайшего развития»;</a:t>
            </a:r>
            <a:endParaRPr lang="ru-RU" sz="2400" dirty="0"/>
          </a:p>
          <a:p>
            <a:pPr lvl="0" algn="just">
              <a:spcBef>
                <a:spcPts val="150"/>
              </a:spcBef>
              <a:spcAft>
                <a:spcPts val="150"/>
              </a:spcAft>
              <a:buFont typeface="Symbol" panose="05050102010706020507" pitchFamily="18" charset="2"/>
              <a:buChar char=""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детей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компенсаторных способов ориентации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основе  активизации сохранных анализаторов, мышления, речи, памяти;</a:t>
            </a:r>
            <a:endParaRPr lang="ru-RU" sz="2400" dirty="0"/>
          </a:p>
          <a:p>
            <a:pPr lvl="0" algn="just">
              <a:spcBef>
                <a:spcPts val="150"/>
              </a:spcBef>
              <a:spcAft>
                <a:spcPts val="15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условия, при которых ребёнок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испытывает особых затруднений из-за дефекта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весь ход его действий, планируемый педагогом, соотнесен с уровнем его возможностей;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67552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BCD1B-8D0E-42DE-9A97-6981ECA4A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" y="154745"/>
            <a:ext cx="10002130" cy="1223889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rgbClr val="A1CB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Специальные </a:t>
            </a:r>
            <a:r>
              <a:rPr lang="ru-RU" b="1" dirty="0">
                <a:solidFill>
                  <a:srgbClr val="A1CB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программы, методические пособия и дидактические материалы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AE4A58-FC44-4EFC-B824-9247AF040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" y="1493521"/>
            <a:ext cx="9738360" cy="536447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Н.В.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Нищева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Программа коррекционно-развивающей работы в логопедической группе детского сада для детей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общим недоразвитием речи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(с4 -7 лет).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Л. В. Лопатина «Примерная адаптированная основная образовательная программа для дошкольников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тяжелыми нарушениями речи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Екжанова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Е.А.,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Стребелева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Е.А. Коррекционно-развивающее обучение и воспитание. Программа дошкольных образовательных учреждений компенсирующего вида для детей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нарушением интеллекта.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Шевченко С.Г. Программа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Подготовкиа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 школе детей 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ЗПР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Скрипник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Т.В."Комплексная программа развития детей дошкольного возраста с 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аутизмом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«Расцвет»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Н.Ю.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Куражевой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Комплексная программа психологических занятий с детьми дошкольного возраста  «Цветик-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02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910" y="268224"/>
            <a:ext cx="8596668" cy="646176"/>
          </a:xfrm>
        </p:spPr>
        <p:txBody>
          <a:bodyPr/>
          <a:lstStyle/>
          <a:p>
            <a:r>
              <a:rPr lang="ru-RU" dirty="0" smtClean="0"/>
              <a:t>СТАТИСТИКА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75360"/>
            <a:ext cx="8596668" cy="53888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85% детей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рождаются с недостатками развития и неблагополучным состоянием здоровья, из них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нуждаются в комплексной реабилитации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количество детей, которым требуется коррекционно-педагогическая помощь, достигает в дошкольном возрасте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30-45%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школьном возрасте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20-30%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свыше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60%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относятся к группе риска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увеличивается количество детей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пограничными и смешанными нарушениями развития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которых нельзя однозначно отнести ни к одному из традиционно выделяемых видов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дизонтогенеза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обычные педагоги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готовы эффективно работать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такими детьми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ДОО имеет место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«стихийная» интеграция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с ОВЗ, которая критикуется и специалистами системы образования и наукой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8912" y="170688"/>
            <a:ext cx="8835090" cy="1759712"/>
          </a:xfrm>
          <a:ln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</a:rPr>
              <a:t>СРЕДСТВА РАЗВИТИЯ РЕЧИ</a:t>
            </a:r>
            <a:endParaRPr lang="en-US" alt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4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Company Logo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31801" y="816864"/>
            <a:ext cx="3359151" cy="5780786"/>
            <a:chOff x="960" y="1104"/>
            <a:chExt cx="1104" cy="2688"/>
          </a:xfrm>
          <a:solidFill>
            <a:srgbClr val="FFCCCC"/>
          </a:solidFill>
        </p:grpSpPr>
        <p:sp>
          <p:nvSpPr>
            <p:cNvPr id="22564" name="AutoShape 4"/>
            <p:cNvSpPr>
              <a:spLocks noChangeArrowheads="1"/>
            </p:cNvSpPr>
            <p:nvPr/>
          </p:nvSpPr>
          <p:spPr bwMode="gray">
            <a:xfrm>
              <a:off x="1008" y="2112"/>
              <a:ext cx="1008" cy="1680"/>
            </a:xfrm>
            <a:prstGeom prst="roundRect">
              <a:avLst>
                <a:gd name="adj" fmla="val 7935"/>
              </a:avLst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2">
                <a:srgbClr val="B2B2B2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565" name="Text Box 5"/>
            <p:cNvSpPr txBox="1">
              <a:spLocks noChangeArrowheads="1"/>
            </p:cNvSpPr>
            <p:nvPr/>
          </p:nvSpPr>
          <p:spPr bwMode="gray">
            <a:xfrm>
              <a:off x="1478" y="2590"/>
              <a:ext cx="61" cy="142"/>
            </a:xfrm>
            <a:prstGeom prst="rect">
              <a:avLst/>
            </a:prstGeom>
            <a:grpFill/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566" name="AutoShape 6"/>
            <p:cNvSpPr>
              <a:spLocks noChangeArrowheads="1"/>
            </p:cNvSpPr>
            <p:nvPr/>
          </p:nvSpPr>
          <p:spPr bwMode="gray">
            <a:xfrm>
              <a:off x="960" y="1104"/>
              <a:ext cx="1104" cy="1296"/>
            </a:xfrm>
            <a:prstGeom prst="roundRect">
              <a:avLst>
                <a:gd name="adj" fmla="val 17509"/>
              </a:avLst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567" name="AutoShape 7"/>
            <p:cNvSpPr>
              <a:spLocks noChangeArrowheads="1"/>
            </p:cNvSpPr>
            <p:nvPr/>
          </p:nvSpPr>
          <p:spPr bwMode="gray">
            <a:xfrm>
              <a:off x="986" y="2044"/>
              <a:ext cx="1056" cy="322"/>
            </a:xfrm>
            <a:prstGeom prst="roundRect">
              <a:avLst>
                <a:gd name="adj" fmla="val 50000"/>
              </a:avLst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568" name="AutoShape 8"/>
            <p:cNvSpPr>
              <a:spLocks noChangeArrowheads="1"/>
            </p:cNvSpPr>
            <p:nvPr/>
          </p:nvSpPr>
          <p:spPr bwMode="gray">
            <a:xfrm>
              <a:off x="986" y="1118"/>
              <a:ext cx="1056" cy="321"/>
            </a:xfrm>
            <a:prstGeom prst="roundRect">
              <a:avLst>
                <a:gd name="adj" fmla="val 50000"/>
              </a:avLst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1081" name="Text Box 9"/>
            <p:cNvSpPr txBox="1">
              <a:spLocks noChangeArrowheads="1"/>
            </p:cNvSpPr>
            <p:nvPr/>
          </p:nvSpPr>
          <p:spPr bwMode="gray">
            <a:xfrm>
              <a:off x="1036" y="1501"/>
              <a:ext cx="637" cy="658"/>
            </a:xfrm>
            <a:prstGeom prst="rect">
              <a:avLst/>
            </a:prstGeom>
            <a:grpFill/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rPr>
                <a:t>ФОНЕТИКА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КОРРЕКЦИЯ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ЗВУКОПРОИЗНОШЕНИЯ,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ФОРМИРОВАНИЕ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ФОНЕМАТИЧЕСКИХ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ПРОЦЕССОВ</a:t>
              </a:r>
              <a:endPara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570" name="AutoShape 10"/>
            <p:cNvSpPr>
              <a:spLocks noChangeArrowheads="1"/>
            </p:cNvSpPr>
            <p:nvPr/>
          </p:nvSpPr>
          <p:spPr bwMode="gray">
            <a:xfrm flipV="1">
              <a:off x="1077" y="3582"/>
              <a:ext cx="864" cy="144"/>
            </a:xfrm>
            <a:prstGeom prst="roundRect">
              <a:avLst>
                <a:gd name="adj" fmla="val 50000"/>
              </a:avLst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920567" y="731520"/>
            <a:ext cx="3744384" cy="5866131"/>
            <a:chOff x="3817" y="1536"/>
            <a:chExt cx="1079" cy="2256"/>
          </a:xfrm>
          <a:solidFill>
            <a:srgbClr val="66FFFF"/>
          </a:solidFill>
        </p:grpSpPr>
        <p:sp>
          <p:nvSpPr>
            <p:cNvPr id="22556" name="AutoShape 12"/>
            <p:cNvSpPr>
              <a:spLocks noChangeArrowheads="1"/>
            </p:cNvSpPr>
            <p:nvPr/>
          </p:nvSpPr>
          <p:spPr bwMode="gray">
            <a:xfrm>
              <a:off x="3856" y="2400"/>
              <a:ext cx="1008" cy="1392"/>
            </a:xfrm>
            <a:prstGeom prst="roundRect">
              <a:avLst>
                <a:gd name="adj" fmla="val 7935"/>
              </a:avLst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1">
                <a:srgbClr val="B2B2B2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557" name="Text Box 13"/>
            <p:cNvSpPr txBox="1">
              <a:spLocks noChangeArrowheads="1"/>
            </p:cNvSpPr>
            <p:nvPr/>
          </p:nvSpPr>
          <p:spPr bwMode="gray">
            <a:xfrm>
              <a:off x="3939" y="2880"/>
              <a:ext cx="503" cy="408"/>
            </a:xfrm>
            <a:prstGeom prst="rect">
              <a:avLst/>
            </a:prstGeom>
            <a:grpFill/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BCF25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ДИДАКТИЧЕСКИЕ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ИГРЫ,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УПРАЖНЕНИЯ</a:t>
              </a:r>
              <a:endParaRPr kumimoji="0" lang="en-US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817" y="1536"/>
              <a:ext cx="1079" cy="1198"/>
              <a:chOff x="3696" y="1682"/>
              <a:chExt cx="1363" cy="1800"/>
            </a:xfrm>
            <a:grpFill/>
          </p:grpSpPr>
          <p:sp>
            <p:nvSpPr>
              <p:cNvPr id="22561" name="AutoShape 15"/>
              <p:cNvSpPr>
                <a:spLocks noChangeArrowheads="1"/>
              </p:cNvSpPr>
              <p:nvPr/>
            </p:nvSpPr>
            <p:spPr bwMode="gray">
              <a:xfrm>
                <a:off x="3696" y="1682"/>
                <a:ext cx="1363" cy="1800"/>
              </a:xfrm>
              <a:prstGeom prst="roundRect">
                <a:avLst>
                  <a:gd name="adj" fmla="val 17509"/>
                </a:avLst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562" name="AutoShape 16"/>
              <p:cNvSpPr>
                <a:spLocks noChangeArrowheads="1"/>
              </p:cNvSpPr>
              <p:nvPr/>
            </p:nvSpPr>
            <p:spPr bwMode="gray">
              <a:xfrm>
                <a:off x="3728" y="2987"/>
                <a:ext cx="1304" cy="447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563" name="AutoShape 17"/>
              <p:cNvSpPr>
                <a:spLocks noChangeArrowheads="1"/>
              </p:cNvSpPr>
              <p:nvPr/>
            </p:nvSpPr>
            <p:spPr bwMode="gray">
              <a:xfrm>
                <a:off x="3728" y="1701"/>
                <a:ext cx="1304" cy="446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31090" name="Text Box 18"/>
            <p:cNvSpPr txBox="1">
              <a:spLocks noChangeArrowheads="1"/>
            </p:cNvSpPr>
            <p:nvPr/>
          </p:nvSpPr>
          <p:spPr bwMode="gray">
            <a:xfrm>
              <a:off x="4054" y="2010"/>
              <a:ext cx="449" cy="580"/>
            </a:xfrm>
            <a:prstGeom prst="rect">
              <a:avLst/>
            </a:prstGeom>
            <a:grpFill/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rPr>
                <a:t>ГРАММАТИКА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rPr>
                <a:t>ФОРМИРОВАНИЕ 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rPr>
                <a:t>ГРАММАТИЧЕСКИХ 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rPr>
                <a:t>КАТЕГОРИЙ, 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rPr>
                <a:t>РАЗВИТИЕ 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rPr>
                <a:t>СВЯЗНОЙ РЕЧИ</a:t>
              </a:r>
              <a:endPara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560" name="AutoShape 19"/>
            <p:cNvSpPr>
              <a:spLocks noChangeArrowheads="1"/>
            </p:cNvSpPr>
            <p:nvPr/>
          </p:nvSpPr>
          <p:spPr bwMode="gray">
            <a:xfrm flipV="1">
              <a:off x="3936" y="3600"/>
              <a:ext cx="864" cy="144"/>
            </a:xfrm>
            <a:prstGeom prst="roundRect">
              <a:avLst>
                <a:gd name="adj" fmla="val 50000"/>
              </a:avLst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078818" y="768096"/>
            <a:ext cx="3625805" cy="5900993"/>
            <a:chOff x="2416" y="1296"/>
            <a:chExt cx="1088" cy="2496"/>
          </a:xfrm>
          <a:solidFill>
            <a:srgbClr val="CCFFCC"/>
          </a:solidFill>
        </p:grpSpPr>
        <p:sp>
          <p:nvSpPr>
            <p:cNvPr id="22548" name="AutoShape 21"/>
            <p:cNvSpPr>
              <a:spLocks noChangeArrowheads="1"/>
            </p:cNvSpPr>
            <p:nvPr/>
          </p:nvSpPr>
          <p:spPr bwMode="gray">
            <a:xfrm>
              <a:off x="2464" y="2304"/>
              <a:ext cx="1008" cy="1488"/>
            </a:xfrm>
            <a:prstGeom prst="roundRect">
              <a:avLst>
                <a:gd name="adj" fmla="val 7935"/>
              </a:avLst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2416" y="1296"/>
              <a:ext cx="1088" cy="1248"/>
              <a:chOff x="5392" y="229"/>
              <a:chExt cx="1363" cy="1800"/>
            </a:xfrm>
            <a:grpFill/>
          </p:grpSpPr>
          <p:sp>
            <p:nvSpPr>
              <p:cNvPr id="22553" name="AutoShape 23"/>
              <p:cNvSpPr>
                <a:spLocks noChangeArrowheads="1"/>
              </p:cNvSpPr>
              <p:nvPr/>
            </p:nvSpPr>
            <p:spPr bwMode="gray">
              <a:xfrm>
                <a:off x="5392" y="229"/>
                <a:ext cx="1363" cy="1800"/>
              </a:xfrm>
              <a:prstGeom prst="roundRect">
                <a:avLst>
                  <a:gd name="adj" fmla="val 17509"/>
                </a:avLst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554" name="AutoShape 24"/>
              <p:cNvSpPr>
                <a:spLocks noChangeArrowheads="1"/>
              </p:cNvSpPr>
              <p:nvPr/>
            </p:nvSpPr>
            <p:spPr bwMode="gray">
              <a:xfrm>
                <a:off x="5424" y="1536"/>
                <a:ext cx="1304" cy="447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555" name="AutoShape 25"/>
              <p:cNvSpPr>
                <a:spLocks noChangeArrowheads="1"/>
              </p:cNvSpPr>
              <p:nvPr/>
            </p:nvSpPr>
            <p:spPr bwMode="gray">
              <a:xfrm>
                <a:off x="5424" y="250"/>
                <a:ext cx="1304" cy="446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22550" name="Text Box 26"/>
            <p:cNvSpPr txBox="1">
              <a:spLocks noChangeArrowheads="1"/>
            </p:cNvSpPr>
            <p:nvPr/>
          </p:nvSpPr>
          <p:spPr bwMode="gray">
            <a:xfrm>
              <a:off x="2469" y="2750"/>
              <a:ext cx="977" cy="651"/>
            </a:xfrm>
            <a:prstGeom prst="rect">
              <a:avLst/>
            </a:prstGeom>
            <a:grpFill/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НАБЛЮДЕНИЯ, 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ЭКСКУРСИИ, 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ДИДАКТИЧЕЕСКИЕ, 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СЮЖЕТНО-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РОЛЕВЫЕ 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ИГРЫ</a:t>
              </a:r>
            </a:p>
          </p:txBody>
        </p:sp>
        <p:sp>
          <p:nvSpPr>
            <p:cNvPr id="131099" name="Text Box 27"/>
            <p:cNvSpPr txBox="1">
              <a:spLocks noChangeArrowheads="1"/>
            </p:cNvSpPr>
            <p:nvPr/>
          </p:nvSpPr>
          <p:spPr bwMode="gray">
            <a:xfrm>
              <a:off x="2684" y="1759"/>
              <a:ext cx="381" cy="547"/>
            </a:xfrm>
            <a:prstGeom prst="rect">
              <a:avLst/>
            </a:prstGeom>
            <a:grpFill/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rPr>
                <a:t>ЛЕКСИКА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rPr>
                <a:t>ОБОГАЩЕНИЕ, 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rPr>
                <a:t>УТОЧНЕНИЕ 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rPr>
                <a:t>АКТИВИЗАЦИЯ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rPr>
                <a:t>СЛОВАРЯ</a:t>
              </a:r>
              <a:endPara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552" name="AutoShape 28"/>
            <p:cNvSpPr>
              <a:spLocks noChangeArrowheads="1"/>
            </p:cNvSpPr>
            <p:nvPr/>
          </p:nvSpPr>
          <p:spPr bwMode="gray">
            <a:xfrm flipV="1">
              <a:off x="2544" y="3600"/>
              <a:ext cx="864" cy="144"/>
            </a:xfrm>
            <a:prstGeom prst="roundRect">
              <a:avLst>
                <a:gd name="adj" fmla="val 50000"/>
              </a:avLst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pic>
        <p:nvPicPr>
          <p:cNvPr id="22535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965" y="4812985"/>
            <a:ext cx="1007108" cy="11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30"/>
          <p:cNvSpPr txBox="1">
            <a:spLocks noChangeArrowheads="1"/>
          </p:cNvSpPr>
          <p:nvPr/>
        </p:nvSpPr>
        <p:spPr bwMode="auto">
          <a:xfrm>
            <a:off x="2927350" y="5013325"/>
            <a:ext cx="340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</a:t>
            </a:r>
          </a:p>
        </p:txBody>
      </p:sp>
      <p:sp>
        <p:nvSpPr>
          <p:cNvPr id="22537" name="Text Box 31"/>
          <p:cNvSpPr txBox="1">
            <a:spLocks noChangeArrowheads="1"/>
          </p:cNvSpPr>
          <p:nvPr/>
        </p:nvSpPr>
        <p:spPr bwMode="auto">
          <a:xfrm>
            <a:off x="2256367" y="5661025"/>
            <a:ext cx="317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У</a:t>
            </a:r>
          </a:p>
        </p:txBody>
      </p:sp>
      <p:sp>
        <p:nvSpPr>
          <p:cNvPr id="22538" name="Text Box 32"/>
          <p:cNvSpPr txBox="1">
            <a:spLocks noChangeArrowheads="1"/>
          </p:cNvSpPr>
          <p:nvPr/>
        </p:nvSpPr>
        <p:spPr bwMode="auto">
          <a:xfrm>
            <a:off x="2351618" y="4868863"/>
            <a:ext cx="4762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Э</a:t>
            </a:r>
          </a:p>
        </p:txBody>
      </p:sp>
      <p:sp>
        <p:nvSpPr>
          <p:cNvPr id="22539" name="Text Box 34"/>
          <p:cNvSpPr txBox="1">
            <a:spLocks noChangeArrowheads="1"/>
          </p:cNvSpPr>
          <p:nvPr/>
        </p:nvSpPr>
        <p:spPr bwMode="auto">
          <a:xfrm>
            <a:off x="814918" y="3860801"/>
            <a:ext cx="174438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СПЕЦИАЛЬНЫЕ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ПРИЕМЫ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ЛОГОПЕДИЧЕСКОЙ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РАБОТЫ</a:t>
            </a:r>
          </a:p>
        </p:txBody>
      </p:sp>
      <p:sp>
        <p:nvSpPr>
          <p:cNvPr id="22540" name="Text Box 35"/>
          <p:cNvSpPr txBox="1">
            <a:spLocks noChangeArrowheads="1"/>
          </p:cNvSpPr>
          <p:nvPr/>
        </p:nvSpPr>
        <p:spPr bwMode="auto">
          <a:xfrm>
            <a:off x="2351617" y="5300663"/>
            <a:ext cx="322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А</a:t>
            </a:r>
          </a:p>
        </p:txBody>
      </p:sp>
      <p:sp>
        <p:nvSpPr>
          <p:cNvPr id="22541" name="Text Box 36"/>
          <p:cNvSpPr txBox="1">
            <a:spLocks noChangeArrowheads="1"/>
          </p:cNvSpPr>
          <p:nvPr/>
        </p:nvSpPr>
        <p:spPr bwMode="auto">
          <a:xfrm>
            <a:off x="2832101" y="5445125"/>
            <a:ext cx="340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</a:t>
            </a:r>
          </a:p>
        </p:txBody>
      </p:sp>
      <p:pic>
        <p:nvPicPr>
          <p:cNvPr id="22542" name="Picture 37" descr="0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6925" y="4906964"/>
            <a:ext cx="1301751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39" descr="1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2588" y="4300919"/>
            <a:ext cx="125306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40" descr="1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78016" y="1590612"/>
            <a:ext cx="1813984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5" name="Text Box 41"/>
          <p:cNvSpPr txBox="1">
            <a:spLocks noChangeArrowheads="1"/>
          </p:cNvSpPr>
          <p:nvPr/>
        </p:nvSpPr>
        <p:spPr bwMode="auto">
          <a:xfrm>
            <a:off x="1784351" y="468630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</a:t>
            </a:r>
          </a:p>
        </p:txBody>
      </p:sp>
      <p:sp>
        <p:nvSpPr>
          <p:cNvPr id="22546" name="Text Box 42"/>
          <p:cNvSpPr txBox="1">
            <a:spLocks noChangeArrowheads="1"/>
          </p:cNvSpPr>
          <p:nvPr/>
        </p:nvSpPr>
        <p:spPr bwMode="auto">
          <a:xfrm>
            <a:off x="2929467" y="4614863"/>
            <a:ext cx="3209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</a:t>
            </a:r>
          </a:p>
        </p:txBody>
      </p:sp>
      <p:pic>
        <p:nvPicPr>
          <p:cNvPr id="22547" name="Picture 43" descr="17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8505" y="1905319"/>
            <a:ext cx="11430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35746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2308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Desktop\ШИ № 1\20200306_1045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3446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Desktop\ШИ № 1\20200306_1045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0030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GgAwgDTE8f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736"/>
            <a:ext cx="12192000" cy="6887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2709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Содержимое 2"/>
          <p:cNvSpPr>
            <a:spLocks noGrp="1"/>
          </p:cNvSpPr>
          <p:nvPr>
            <p:ph idx="1"/>
          </p:nvPr>
        </p:nvSpPr>
        <p:spPr>
          <a:xfrm>
            <a:off x="395416" y="428625"/>
            <a:ext cx="11359979" cy="60960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b="1" dirty="0" smtClean="0"/>
              <a:t>	</a:t>
            </a:r>
            <a:r>
              <a:rPr lang="ru-RU" altLang="ru-RU" sz="3600" b="1" dirty="0">
                <a:solidFill>
                  <a:srgbClr val="A1CB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сотрудничества</a:t>
            </a:r>
            <a:r>
              <a:rPr lang="ru-RU" altLang="ru-RU" sz="3600" dirty="0">
                <a:solidFill>
                  <a:srgbClr val="A1CB46"/>
                </a:solidFill>
              </a:rPr>
              <a:t>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гуманное отношение к детям, которое включает: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заинтересованность педагога в их успешности;</a:t>
            </a:r>
          </a:p>
          <a:p>
            <a:pPr algn="just" eaLnBrk="1" hangingPunct="1"/>
            <a:r>
              <a:rPr lang="ru-RU" alt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сотрудничество, общение; </a:t>
            </a:r>
          </a:p>
          <a:p>
            <a:pPr algn="just" eaLnBrk="1" hangingPunct="1"/>
            <a:r>
              <a:rPr lang="ru-RU" alt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принуждения, наказания, оценивания, запретов, угнетающих личность; </a:t>
            </a:r>
          </a:p>
          <a:p>
            <a:pPr algn="just" eaLnBrk="1" hangingPunct="1"/>
            <a:r>
              <a:rPr lang="ru-RU" alt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ребенку как к уникальной личности;</a:t>
            </a:r>
          </a:p>
          <a:p>
            <a:pPr algn="just" eaLnBrk="1" hangingPunct="1"/>
            <a:r>
              <a:rPr lang="ru-RU" alt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терпимость к детским недостаткам, веру в ребенка и в его силы.</a:t>
            </a:r>
          </a:p>
          <a:p>
            <a:pPr eaLnBrk="1" hangingPunct="1"/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959100" y="44450"/>
            <a:ext cx="7499350" cy="647700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A1CB46"/>
                </a:solidFill>
                <a:latin typeface="Times New Roman" panose="02020603050405020304" pitchFamily="18" charset="0"/>
              </a:rPr>
              <a:t>Игровые техники</a:t>
            </a:r>
            <a:endParaRPr lang="ru-RU" altLang="ru-RU" sz="3200" dirty="0">
              <a:solidFill>
                <a:srgbClr val="A1CB46"/>
              </a:solidFill>
            </a:endParaRPr>
          </a:p>
        </p:txBody>
      </p:sp>
      <p:sp>
        <p:nvSpPr>
          <p:cNvPr id="75779" name="Объект 2"/>
          <p:cNvSpPr>
            <a:spLocks noGrp="1"/>
          </p:cNvSpPr>
          <p:nvPr>
            <p:ph idx="1"/>
          </p:nvPr>
        </p:nvSpPr>
        <p:spPr>
          <a:xfrm>
            <a:off x="345989" y="836614"/>
            <a:ext cx="11368215" cy="5761037"/>
          </a:xfrm>
        </p:spPr>
        <p:txBody>
          <a:bodyPr/>
          <a:lstStyle/>
          <a:p>
            <a:pPr algn="just"/>
            <a:r>
              <a:rPr lang="ru-RU" alt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ОВЗ используются игры с пуговицами, фасолью.</a:t>
            </a:r>
          </a:p>
          <a:p>
            <a:pPr algn="just"/>
            <a:r>
              <a:rPr lang="ru-RU" alt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водой. Возня с водой, переливание ее особенно нравиться детям, эти игры имеют и терапевтический эффект.</a:t>
            </a:r>
          </a:p>
          <a:p>
            <a:pPr algn="just"/>
            <a:r>
              <a:rPr lang="ru-RU" alt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мыльными пузырями. Детям нравится наблюдать за кружением в воздухе мыльных пузырей.</a:t>
            </a:r>
          </a:p>
          <a:p>
            <a:pPr algn="just"/>
            <a:r>
              <a:rPr lang="ru-RU" alt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со льдом. Заранее приготовьте лед, выдавите вместе ребенком лед из формочки в мисочку: «Смотри, как водичка замерзла: стала холодная и твердая». Затем погрейте его в ладошках, она холодная, и тает. </a:t>
            </a:r>
          </a:p>
          <a:p>
            <a:pPr algn="just"/>
            <a:r>
              <a:rPr lang="ru-RU" alt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интересны и игры с крупами. Высыпать гречку, горох, фасоль, рис, манку в глубокую миску, опустить в нее руки и пошевелить пальцами. Выражая удовольствие улыбкой и словами, предложите  ребенку  присоединиться.</a:t>
            </a:r>
          </a:p>
          <a:p>
            <a:pPr algn="just"/>
            <a:r>
              <a:rPr lang="ru-RU" alt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красками: «Волшебная кисточка», «Цветная вода».</a:t>
            </a:r>
          </a:p>
          <a:p>
            <a:pPr algn="just"/>
            <a:r>
              <a:rPr lang="ru-RU" alt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пластичным материалом (пластилином, глиной, тестом).</a:t>
            </a:r>
          </a:p>
          <a:p>
            <a:pPr algn="just"/>
            <a:r>
              <a:rPr lang="ru-RU" alt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игры, жестовые игры, релаксационные упражнения. Эти игры особенно эффективны при работе с детьми РДА.</a:t>
            </a:r>
          </a:p>
        </p:txBody>
      </p:sp>
    </p:spTree>
    <p:extLst>
      <p:ext uri="{BB962C8B-B14F-4D97-AF65-F5344CB8AC3E}">
        <p14:creationId xmlns:p14="http://schemas.microsoft.com/office/powerpoint/2010/main" val="3484675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100" y="274639"/>
            <a:ext cx="7499350" cy="561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err="1">
                <a:solidFill>
                  <a:srgbClr val="A1CB4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Здоровьесберегающие</a:t>
            </a:r>
            <a:r>
              <a:rPr lang="ru-RU" sz="3200" b="1" dirty="0">
                <a:solidFill>
                  <a:srgbClr val="A1CB4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техники</a:t>
            </a:r>
            <a:br>
              <a:rPr lang="ru-RU" sz="3200" b="1" dirty="0">
                <a:solidFill>
                  <a:srgbClr val="A1CB4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b="1" dirty="0">
              <a:solidFill>
                <a:srgbClr val="A1CB4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081" y="836613"/>
            <a:ext cx="11219935" cy="5688012"/>
          </a:xfrm>
        </p:spPr>
        <p:txBody>
          <a:bodyPr/>
          <a:lstStyle/>
          <a:p>
            <a:pPr marL="82550" indent="0" algn="just">
              <a:buNone/>
              <a:defRPr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- способствовать развитию мышц артикуляционного аппарата, развивать координацию движений, вырабатывать правильное дыхание.</a:t>
            </a:r>
          </a:p>
          <a:p>
            <a:pPr>
              <a:defRPr/>
            </a:pPr>
            <a:r>
              <a:rPr 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гимнастика;</a:t>
            </a:r>
          </a:p>
          <a:p>
            <a:pPr>
              <a:defRPr/>
            </a:pPr>
            <a:r>
              <a:rPr 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гимнастика;</a:t>
            </a:r>
          </a:p>
          <a:p>
            <a:pPr>
              <a:defRPr/>
            </a:pPr>
            <a:r>
              <a:rPr 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гимнастика;</a:t>
            </a:r>
          </a:p>
          <a:p>
            <a:pPr>
              <a:defRPr/>
            </a:pPr>
            <a:r>
              <a:rPr 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гимнастика.</a:t>
            </a:r>
          </a:p>
          <a:p>
            <a:pPr marL="82550" indent="0" algn="just">
              <a:buNone/>
              <a:defRPr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 algn="just">
              <a:buNone/>
              <a:defRPr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технологии повышают эффективность образовательного процесса за счёт повышения работоспособности детей.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57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>
          <a:xfrm>
            <a:off x="1392195" y="191294"/>
            <a:ext cx="7013189" cy="360363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A1CB46"/>
                </a:solidFill>
              </a:rPr>
              <a:t>Развитие  мелкой моторики</a:t>
            </a: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8" y="692944"/>
            <a:ext cx="457633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8"/>
          <a:stretch/>
        </p:blipFill>
        <p:spPr bwMode="auto">
          <a:xfrm>
            <a:off x="782593" y="4215605"/>
            <a:ext cx="4917991" cy="23804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40" y="1412082"/>
            <a:ext cx="2582476" cy="2520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8" name="Рисунок 1" descr="http://детсад-колокольчик.рф/files/image/s5000353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146" y="4215605"/>
            <a:ext cx="5432039" cy="238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9" name="Picture 4" descr="логопед 0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326232"/>
            <a:ext cx="3794854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0" name="Picture 5" descr="логопед 0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2312988"/>
            <a:ext cx="3794854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4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rgbClr val="A1CB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педагогу по  организации социально-педагогической поддержки личности ребенка с ОВЗ</a:t>
            </a:r>
          </a:p>
        </p:txBody>
      </p:sp>
      <p:sp>
        <p:nvSpPr>
          <p:cNvPr id="120835" name="Содержимое 2"/>
          <p:cNvSpPr>
            <a:spLocks noGrp="1"/>
          </p:cNvSpPr>
          <p:nvPr>
            <p:ph idx="1"/>
          </p:nvPr>
        </p:nvSpPr>
        <p:spPr>
          <a:xfrm>
            <a:off x="403653" y="1916113"/>
            <a:ext cx="11409405" cy="4608512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i="1" dirty="0" smtClean="0">
                <a:solidFill>
                  <a:srgbClr val="0000CC"/>
                </a:solidFill>
              </a:rPr>
              <a:t>Относитесь к ребенку с ОВЗ спокойно и уважительно, так же, как к другим детям.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i="1" dirty="0" smtClean="0">
                <a:solidFill>
                  <a:srgbClr val="0000CC"/>
                </a:solidFill>
              </a:rPr>
              <a:t>Учитывайте индивидуальные возможности и особенности ребенка при выборе форм, методов, приемов работы на занятии.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i="1" dirty="0" smtClean="0">
                <a:solidFill>
                  <a:srgbClr val="0000CC"/>
                </a:solidFill>
              </a:rPr>
              <a:t>Сравнивайте ребенка с ним самим, а не с другими детьми.</a:t>
            </a: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3548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10617200" cy="850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/>
              <a:t>К детям с ограниченными возможностями здоровья относятся:</a:t>
            </a:r>
            <a:br>
              <a:rPr lang="ru-RU" sz="3600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600" b="1" dirty="0"/>
              <a:t> 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697117" y="1268412"/>
            <a:ext cx="850120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дети с тяжелыми нарушениями речи;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 нарушением интеллекта (ЗПР, УО);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дети с нарушениями ЦНС (эпилепсия, ДЦП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дети с  нарушением слуха; зрения;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дети с иными проблемами здоровья (расстройствами эмоционально – волевой сферы, в т.ч. с ранним детским аутизмом, комплексными нарушениями).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Содержимое 2"/>
          <p:cNvSpPr>
            <a:spLocks noGrp="1"/>
          </p:cNvSpPr>
          <p:nvPr>
            <p:ph idx="1"/>
          </p:nvPr>
        </p:nvSpPr>
        <p:spPr>
          <a:xfrm>
            <a:off x="576649" y="357189"/>
            <a:ext cx="11335265" cy="6167437"/>
          </a:xfrm>
        </p:spPr>
        <p:txBody>
          <a:bodyPr/>
          <a:lstStyle/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ru-RU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Помогайте ребенку почувствовать свою интеллектуальную состоятельность.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Приемы:</a:t>
            </a:r>
            <a:r>
              <a:rPr lang="ru-RU" alt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 eaLnBrk="1" hangingPunct="1"/>
            <a:r>
              <a:rPr lang="ru-RU" alt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Отмечайте достижения ребенка, а не неудачи.</a:t>
            </a:r>
          </a:p>
          <a:p>
            <a:pPr algn="just" eaLnBrk="1" hangingPunct="1"/>
            <a:r>
              <a:rPr lang="ru-RU" alt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Формируйте веру в успех.</a:t>
            </a:r>
          </a:p>
          <a:p>
            <a:pPr algn="just" eaLnBrk="1" hangingPunct="1"/>
            <a:r>
              <a:rPr lang="ru-RU" alt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Концентрируйте внимание на уже достигнутых в прошлом успехах (на прошлом занятии ты смог сделать..., сможешь и сейчас).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ru-RU" altLang="ru-RU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Дайте, ребенку возможность делать выбор, решать самому, высказывать свою точку зрения.</a:t>
            </a:r>
          </a:p>
          <a:p>
            <a:pPr eaLnBrk="1" hangingPunct="1"/>
            <a:endParaRPr lang="ru-RU" altLang="ru-RU" sz="2800" dirty="0"/>
          </a:p>
          <a:p>
            <a:pPr eaLnBrk="1" hangingPunct="1"/>
            <a:endParaRPr lang="ru-RU" altLang="ru-RU" sz="2800" dirty="0"/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90539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4270" y="188914"/>
            <a:ext cx="11269362" cy="6383337"/>
          </a:xfrm>
        </p:spPr>
        <p:txBody>
          <a:bodyPr>
            <a:normAutofit/>
          </a:bodyPr>
          <a:lstStyle/>
          <a:p>
            <a:pPr marL="539496" indent="-4572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i="1" dirty="0">
                <a:solidFill>
                  <a:srgbClr val="0000CC"/>
                </a:solidFill>
              </a:rPr>
              <a:t>Создавайте для ребенка субъективное переживание успеха.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b="1" dirty="0">
                <a:solidFill>
                  <a:srgbClr val="0000CC"/>
                </a:solidFill>
              </a:rPr>
              <a:t>	</a:t>
            </a:r>
            <a:r>
              <a:rPr lang="ru-RU" sz="2600" b="1" dirty="0">
                <a:solidFill>
                  <a:srgbClr val="0000CC"/>
                </a:solidFill>
              </a:rPr>
              <a:t>Приемы: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dirty="0">
                <a:solidFill>
                  <a:srgbClr val="0000CC"/>
                </a:solidFill>
              </a:rPr>
              <a:t>Снятие страха - «Ничего страшного...»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dirty="0">
                <a:solidFill>
                  <a:srgbClr val="0000CC"/>
                </a:solidFill>
              </a:rPr>
              <a:t>Скрытая инструкция - «Ты же помнишь, что...»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dirty="0">
                <a:solidFill>
                  <a:srgbClr val="0000CC"/>
                </a:solidFill>
              </a:rPr>
              <a:t>Авансирование - «У тебя получится...», «Ты сможешь...». Говорите это искренне и уверенно.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dirty="0">
                <a:solidFill>
                  <a:srgbClr val="0000CC"/>
                </a:solidFill>
              </a:rPr>
              <a:t>Усиление мотива - «Нам это нужно для...»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dirty="0">
                <a:solidFill>
                  <a:srgbClr val="0000CC"/>
                </a:solidFill>
              </a:rPr>
              <a:t>(«Будешь уметь  читать, сможешь найти в книге ответы на свои вопросы»).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dirty="0">
                <a:solidFill>
                  <a:srgbClr val="0000CC"/>
                </a:solidFill>
              </a:rPr>
              <a:t>Педагогическое внушение - «Приступай же...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dirty="0">
                <a:solidFill>
                  <a:srgbClr val="0000CC"/>
                </a:solidFill>
              </a:rPr>
              <a:t>Высокая оценка детали - «Вот эта часть у тебя получилась замечательно...»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dirty="0">
                <a:solidFill>
                  <a:srgbClr val="0000CC"/>
                </a:solidFill>
              </a:rPr>
              <a:t>(«Сегодня ты хорошо рассказал о..., отвечал на вопросы и т.д.»)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9864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0">
            <a:extLst>
              <a:ext uri="{FF2B5EF4-FFF2-40B4-BE49-F238E27FC236}">
                <a16:creationId xmlns:a16="http://schemas.microsoft.com/office/drawing/2014/main" id="{63C6E5C0-CF62-4D57-8729-210A7AEE1048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-478450" y="5754007"/>
            <a:ext cx="300116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21B37C3F-3544-4346-AEA9-09BA764C122D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2686460" y="4969815"/>
            <a:ext cx="1777250" cy="78419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id="{25C1275E-576E-4691-B15E-7E2D2C6DAF1C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7598772" y="3725000"/>
            <a:ext cx="1946753" cy="1051756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5">
            <a:extLst>
              <a:ext uri="{FF2B5EF4-FFF2-40B4-BE49-F238E27FC236}">
                <a16:creationId xmlns:a16="http://schemas.microsoft.com/office/drawing/2014/main" id="{F64F17D5-273C-47D7-97FB-A33E1F0D4774}"/>
              </a:ext>
            </a:extLst>
          </p:cNvPr>
          <p:cNvCxnSpPr>
            <a:cxnSpLocks/>
          </p:cNvCxnSpPr>
          <p:nvPr/>
        </p:nvCxnSpPr>
        <p:spPr>
          <a:xfrm flipV="1">
            <a:off x="9709267" y="2179789"/>
            <a:ext cx="1361375" cy="52509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6">
            <a:extLst>
              <a:ext uri="{FF2B5EF4-FFF2-40B4-BE49-F238E27FC236}">
                <a16:creationId xmlns:a16="http://schemas.microsoft.com/office/drawing/2014/main" id="{2B3C1D32-5CA1-4742-89A2-ED2D70AC7EF7}"/>
              </a:ext>
            </a:extLst>
          </p:cNvPr>
          <p:cNvCxnSpPr>
            <a:cxnSpLocks/>
            <a:stCxn id="10" idx="7"/>
          </p:cNvCxnSpPr>
          <p:nvPr/>
        </p:nvCxnSpPr>
        <p:spPr>
          <a:xfrm flipV="1">
            <a:off x="9685288" y="2704888"/>
            <a:ext cx="23979" cy="96222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17">
            <a:extLst>
              <a:ext uri="{FF2B5EF4-FFF2-40B4-BE49-F238E27FC236}">
                <a16:creationId xmlns:a16="http://schemas.microsoft.com/office/drawing/2014/main" id="{44B95399-856D-491D-A833-F6315064D8CA}"/>
              </a:ext>
            </a:extLst>
          </p:cNvPr>
          <p:cNvSpPr/>
          <p:nvPr/>
        </p:nvSpPr>
        <p:spPr>
          <a:xfrm>
            <a:off x="2522718" y="5672136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cs typeface="+mn-cs"/>
            </a:endParaRPr>
          </a:p>
        </p:txBody>
      </p:sp>
      <p:sp>
        <p:nvSpPr>
          <p:cNvPr id="9" name="Oval 18">
            <a:extLst>
              <a:ext uri="{FF2B5EF4-FFF2-40B4-BE49-F238E27FC236}">
                <a16:creationId xmlns:a16="http://schemas.microsoft.com/office/drawing/2014/main" id="{180BF080-F1EB-4443-862D-0E9AE2EDEACD}"/>
              </a:ext>
            </a:extLst>
          </p:cNvPr>
          <p:cNvSpPr/>
          <p:nvPr/>
        </p:nvSpPr>
        <p:spPr>
          <a:xfrm>
            <a:off x="4314407" y="4932931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cs typeface="+mn-cs"/>
            </a:endParaRPr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DFE855CF-3906-4901-9E4A-38DFFB9DE1B1}"/>
              </a:ext>
            </a:extLst>
          </p:cNvPr>
          <p:cNvSpPr/>
          <p:nvPr/>
        </p:nvSpPr>
        <p:spPr>
          <a:xfrm>
            <a:off x="9545525" y="3643129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405B24-E6F8-4F62-967F-93675E45BE3B}"/>
              </a:ext>
            </a:extLst>
          </p:cNvPr>
          <p:cNvSpPr txBox="1"/>
          <p:nvPr/>
        </p:nvSpPr>
        <p:spPr>
          <a:xfrm>
            <a:off x="148318" y="5912692"/>
            <a:ext cx="2192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РАЗВИТИЕ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cs typeface="Arial" pitchFamily="34" charset="0"/>
              </a:rPr>
              <a:t> 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DE5379-B67E-445F-B384-C7EB225E3F47}"/>
              </a:ext>
            </a:extLst>
          </p:cNvPr>
          <p:cNvSpPr txBox="1"/>
          <p:nvPr/>
        </p:nvSpPr>
        <p:spPr>
          <a:xfrm>
            <a:off x="1175155" y="4499063"/>
            <a:ext cx="302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/>
                <a:cs typeface="Arial" pitchFamily="34" charset="0"/>
              </a:rPr>
              <a:t>СОЦИАЛИЗАЦИЯ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rebuchet MS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8D3155-4BB8-4E23-A1CB-5E1BF8512204}"/>
              </a:ext>
            </a:extLst>
          </p:cNvPr>
          <p:cNvSpPr txBox="1"/>
          <p:nvPr/>
        </p:nvSpPr>
        <p:spPr>
          <a:xfrm>
            <a:off x="9802369" y="3180640"/>
            <a:ext cx="2389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/>
                <a:cs typeface="Arial" pitchFamily="34" charset="0"/>
              </a:rPr>
              <a:t>АДАПТАЦИЯ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/>
                <a:cs typeface="Arial" pitchFamily="34" charset="0"/>
              </a:rPr>
              <a:t> 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rebuchet MS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FDE3DA-74E5-4EED-8267-2A2CECF7CB90}"/>
              </a:ext>
            </a:extLst>
          </p:cNvPr>
          <p:cNvSpPr txBox="1"/>
          <p:nvPr/>
        </p:nvSpPr>
        <p:spPr>
          <a:xfrm>
            <a:off x="22456" y="5924107"/>
            <a:ext cx="1936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cs typeface="Arial" pitchFamily="34" charset="0"/>
              </a:rPr>
              <a:t>    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cs typeface="Arial" pitchFamily="34" charset="0"/>
              </a:rPr>
              <a:t> 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/>
              <a:cs typeface="Arial" pitchFamily="34" charset="0"/>
            </a:endParaRPr>
          </a:p>
        </p:txBody>
      </p:sp>
      <p:cxnSp>
        <p:nvCxnSpPr>
          <p:cNvPr id="27" name="Straight Connector 15">
            <a:extLst>
              <a:ext uri="{FF2B5EF4-FFF2-40B4-BE49-F238E27FC236}">
                <a16:creationId xmlns:a16="http://schemas.microsoft.com/office/drawing/2014/main" id="{5BDDD556-0A40-49E1-A156-F47AD2CA54AB}"/>
              </a:ext>
            </a:extLst>
          </p:cNvPr>
          <p:cNvCxnSpPr>
            <a:cxnSpLocks/>
          </p:cNvCxnSpPr>
          <p:nvPr/>
        </p:nvCxnSpPr>
        <p:spPr>
          <a:xfrm flipH="1">
            <a:off x="11058652" y="839265"/>
            <a:ext cx="23979" cy="137069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1">
            <a:extLst>
              <a:ext uri="{FF2B5EF4-FFF2-40B4-BE49-F238E27FC236}">
                <a16:creationId xmlns:a16="http://schemas.microsoft.com/office/drawing/2014/main" id="{4461E422-9AD2-4832-8391-4AA33D795AC1}"/>
              </a:ext>
            </a:extLst>
          </p:cNvPr>
          <p:cNvCxnSpPr>
            <a:cxnSpLocks/>
          </p:cNvCxnSpPr>
          <p:nvPr/>
        </p:nvCxnSpPr>
        <p:spPr>
          <a:xfrm flipV="1">
            <a:off x="10626869" y="840961"/>
            <a:ext cx="455940" cy="43856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1">
            <a:extLst>
              <a:ext uri="{FF2B5EF4-FFF2-40B4-BE49-F238E27FC236}">
                <a16:creationId xmlns:a16="http://schemas.microsoft.com/office/drawing/2014/main" id="{85FA6737-0C2B-463F-A2D9-DEF2B9F3D7B2}"/>
              </a:ext>
            </a:extLst>
          </p:cNvPr>
          <p:cNvCxnSpPr>
            <a:cxnSpLocks/>
          </p:cNvCxnSpPr>
          <p:nvPr/>
        </p:nvCxnSpPr>
        <p:spPr>
          <a:xfrm flipH="1" flipV="1">
            <a:off x="11064526" y="839265"/>
            <a:ext cx="433376" cy="41685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19">
            <a:extLst>
              <a:ext uri="{FF2B5EF4-FFF2-40B4-BE49-F238E27FC236}">
                <a16:creationId xmlns:a16="http://schemas.microsoft.com/office/drawing/2014/main" id="{62899F6D-BB92-4FAF-B80A-3C16F34E6A9F}"/>
              </a:ext>
            </a:extLst>
          </p:cNvPr>
          <p:cNvSpPr/>
          <p:nvPr/>
        </p:nvSpPr>
        <p:spPr>
          <a:xfrm flipH="1">
            <a:off x="7534145" y="4723157"/>
            <a:ext cx="129254" cy="12516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cs typeface="+mn-cs"/>
            </a:endParaRPr>
          </a:p>
        </p:txBody>
      </p:sp>
      <p:grpSp>
        <p:nvGrpSpPr>
          <p:cNvPr id="2" name="그룹 94">
            <a:extLst>
              <a:ext uri="{FF2B5EF4-FFF2-40B4-BE49-F238E27FC236}">
                <a16:creationId xmlns:a16="http://schemas.microsoft.com/office/drawing/2014/main" id="{429607B9-C9E5-491E-B0CA-968D1B0E064B}"/>
              </a:ext>
            </a:extLst>
          </p:cNvPr>
          <p:cNvGrpSpPr/>
          <p:nvPr/>
        </p:nvGrpSpPr>
        <p:grpSpPr>
          <a:xfrm>
            <a:off x="3765666" y="334581"/>
            <a:ext cx="4471739" cy="4680220"/>
            <a:chOff x="4428445" y="1653940"/>
            <a:chExt cx="3446039" cy="3827177"/>
          </a:xfrm>
        </p:grpSpPr>
        <p:cxnSp>
          <p:nvCxnSpPr>
            <p:cNvPr id="32" name="Straight Connector 12">
              <a:extLst>
                <a:ext uri="{FF2B5EF4-FFF2-40B4-BE49-F238E27FC236}">
                  <a16:creationId xmlns:a16="http://schemas.microsoft.com/office/drawing/2014/main" id="{93D4BBBC-4ABA-4033-B099-7FFE52EEA662}"/>
                </a:ext>
              </a:extLst>
            </p:cNvPr>
            <p:cNvCxnSpPr>
              <a:cxnSpLocks/>
            </p:cNvCxnSpPr>
            <p:nvPr/>
          </p:nvCxnSpPr>
          <p:spPr>
            <a:xfrm>
              <a:off x="4428445" y="3083840"/>
              <a:ext cx="458337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14">
              <a:extLst>
                <a:ext uri="{FF2B5EF4-FFF2-40B4-BE49-F238E27FC236}">
                  <a16:creationId xmlns:a16="http://schemas.microsoft.com/office/drawing/2014/main" id="{C98B58E8-1909-4C40-BB94-629AA9CAA7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9710" y="3083840"/>
              <a:ext cx="544" cy="2397277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12">
              <a:extLst>
                <a:ext uri="{FF2B5EF4-FFF2-40B4-BE49-F238E27FC236}">
                  <a16:creationId xmlns:a16="http://schemas.microsoft.com/office/drawing/2014/main" id="{A9935955-D6F9-4077-9A3B-A7EC7F26D89A}"/>
                </a:ext>
              </a:extLst>
            </p:cNvPr>
            <p:cNvCxnSpPr>
              <a:cxnSpLocks/>
            </p:cNvCxnSpPr>
            <p:nvPr/>
          </p:nvCxnSpPr>
          <p:spPr>
            <a:xfrm>
              <a:off x="7402022" y="3087232"/>
              <a:ext cx="44190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4">
              <a:extLst>
                <a:ext uri="{FF2B5EF4-FFF2-40B4-BE49-F238E27FC236}">
                  <a16:creationId xmlns:a16="http://schemas.microsoft.com/office/drawing/2014/main" id="{0329AF5C-A896-40F5-9791-BBA5857BCC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02021" y="3085536"/>
              <a:ext cx="8600" cy="2207904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1">
              <a:extLst>
                <a:ext uri="{FF2B5EF4-FFF2-40B4-BE49-F238E27FC236}">
                  <a16:creationId xmlns:a16="http://schemas.microsoft.com/office/drawing/2014/main" id="{387055E0-CBE1-4F3E-A386-AB5A73F6CA55}"/>
                </a:ext>
              </a:extLst>
            </p:cNvPr>
            <p:cNvCxnSpPr>
              <a:cxnSpLocks/>
            </p:cNvCxnSpPr>
            <p:nvPr/>
          </p:nvCxnSpPr>
          <p:spPr>
            <a:xfrm>
              <a:off x="6881121" y="1653940"/>
              <a:ext cx="0" cy="73573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1">
              <a:extLst>
                <a:ext uri="{FF2B5EF4-FFF2-40B4-BE49-F238E27FC236}">
                  <a16:creationId xmlns:a16="http://schemas.microsoft.com/office/drawing/2014/main" id="{9B0F2B7C-F2D8-4ED0-A747-8084C43E88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8445" y="1839083"/>
              <a:ext cx="1729391" cy="1244757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1">
              <a:extLst>
                <a:ext uri="{FF2B5EF4-FFF2-40B4-BE49-F238E27FC236}">
                  <a16:creationId xmlns:a16="http://schemas.microsoft.com/office/drawing/2014/main" id="{31B1012E-CAFC-47EE-80C8-9E490088D6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49199" y="2648081"/>
              <a:ext cx="625285" cy="43576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11">
              <a:extLst>
                <a:ext uri="{FF2B5EF4-FFF2-40B4-BE49-F238E27FC236}">
                  <a16:creationId xmlns:a16="http://schemas.microsoft.com/office/drawing/2014/main" id="{A67F9C8E-222C-4862-9AFE-266F018DAC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51669" y="1837388"/>
              <a:ext cx="733556" cy="53116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1">
              <a:extLst>
                <a:ext uri="{FF2B5EF4-FFF2-40B4-BE49-F238E27FC236}">
                  <a16:creationId xmlns:a16="http://schemas.microsoft.com/office/drawing/2014/main" id="{56ED82A6-7F2D-48F9-83E9-D2BA2825F36E}"/>
                </a:ext>
              </a:extLst>
            </p:cNvPr>
            <p:cNvCxnSpPr>
              <a:cxnSpLocks/>
            </p:cNvCxnSpPr>
            <p:nvPr/>
          </p:nvCxnSpPr>
          <p:spPr>
            <a:xfrm>
              <a:off x="7249199" y="1653940"/>
              <a:ext cx="0" cy="98863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2">
              <a:extLst>
                <a:ext uri="{FF2B5EF4-FFF2-40B4-BE49-F238E27FC236}">
                  <a16:creationId xmlns:a16="http://schemas.microsoft.com/office/drawing/2014/main" id="{B080A527-70BB-4C0D-9AEE-09FE05A9ED75}"/>
                </a:ext>
              </a:extLst>
            </p:cNvPr>
            <p:cNvCxnSpPr>
              <a:cxnSpLocks/>
            </p:cNvCxnSpPr>
            <p:nvPr/>
          </p:nvCxnSpPr>
          <p:spPr>
            <a:xfrm>
              <a:off x="6870101" y="1653940"/>
              <a:ext cx="379098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93">
            <a:extLst>
              <a:ext uri="{FF2B5EF4-FFF2-40B4-BE49-F238E27FC236}">
                <a16:creationId xmlns:a16="http://schemas.microsoft.com/office/drawing/2014/main" id="{75A71342-0259-46E8-9CCC-5A644613C44A}"/>
              </a:ext>
            </a:extLst>
          </p:cNvPr>
          <p:cNvGrpSpPr/>
          <p:nvPr/>
        </p:nvGrpSpPr>
        <p:grpSpPr>
          <a:xfrm>
            <a:off x="4478149" y="2089932"/>
            <a:ext cx="2989901" cy="2599951"/>
            <a:chOff x="5951998" y="2924697"/>
            <a:chExt cx="1104830" cy="1122653"/>
          </a:xfrm>
        </p:grpSpPr>
        <p:sp>
          <p:nvSpPr>
            <p:cNvPr id="43" name="직사각형 79">
              <a:extLst>
                <a:ext uri="{FF2B5EF4-FFF2-40B4-BE49-F238E27FC236}">
                  <a16:creationId xmlns:a16="http://schemas.microsoft.com/office/drawing/2014/main" id="{42A0CD52-A4E7-459C-87A2-A368D1C03CEC}"/>
                </a:ext>
              </a:extLst>
            </p:cNvPr>
            <p:cNvSpPr/>
            <p:nvPr/>
          </p:nvSpPr>
          <p:spPr>
            <a:xfrm>
              <a:off x="5951998" y="2924697"/>
              <a:ext cx="512891" cy="51289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cs typeface="+mn-cs"/>
              </a:endParaRPr>
            </a:p>
          </p:txBody>
        </p:sp>
        <p:sp>
          <p:nvSpPr>
            <p:cNvPr id="44" name="직사각형 90">
              <a:extLst>
                <a:ext uri="{FF2B5EF4-FFF2-40B4-BE49-F238E27FC236}">
                  <a16:creationId xmlns:a16="http://schemas.microsoft.com/office/drawing/2014/main" id="{7900846E-520E-4F77-9622-216CA9A21BCF}"/>
                </a:ext>
              </a:extLst>
            </p:cNvPr>
            <p:cNvSpPr/>
            <p:nvPr/>
          </p:nvSpPr>
          <p:spPr>
            <a:xfrm>
              <a:off x="6543937" y="2924697"/>
              <a:ext cx="512891" cy="51289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cs typeface="+mn-cs"/>
              </a:endParaRPr>
            </a:p>
          </p:txBody>
        </p:sp>
        <p:sp>
          <p:nvSpPr>
            <p:cNvPr id="45" name="직사각형 91">
              <a:extLst>
                <a:ext uri="{FF2B5EF4-FFF2-40B4-BE49-F238E27FC236}">
                  <a16:creationId xmlns:a16="http://schemas.microsoft.com/office/drawing/2014/main" id="{FF84211B-86E8-44F2-B4CF-75C83A6D21FD}"/>
                </a:ext>
              </a:extLst>
            </p:cNvPr>
            <p:cNvSpPr/>
            <p:nvPr/>
          </p:nvSpPr>
          <p:spPr>
            <a:xfrm>
              <a:off x="5951998" y="3534459"/>
              <a:ext cx="512891" cy="51289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cs typeface="+mn-cs"/>
              </a:endParaRPr>
            </a:p>
          </p:txBody>
        </p:sp>
        <p:sp>
          <p:nvSpPr>
            <p:cNvPr id="46" name="직사각형 92">
              <a:extLst>
                <a:ext uri="{FF2B5EF4-FFF2-40B4-BE49-F238E27FC236}">
                  <a16:creationId xmlns:a16="http://schemas.microsoft.com/office/drawing/2014/main" id="{CDC9330A-126B-4711-8C82-604DAD8F8D23}"/>
                </a:ext>
              </a:extLst>
            </p:cNvPr>
            <p:cNvSpPr/>
            <p:nvPr/>
          </p:nvSpPr>
          <p:spPr>
            <a:xfrm>
              <a:off x="6543937" y="3534459"/>
              <a:ext cx="512891" cy="51289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cs typeface="+mn-cs"/>
              </a:endParaRPr>
            </a:p>
          </p:txBody>
        </p:sp>
      </p:grpSp>
      <p:sp>
        <p:nvSpPr>
          <p:cNvPr id="63" name="Text Placeholder 1"/>
          <p:cNvSpPr txBox="1">
            <a:spLocks/>
          </p:cNvSpPr>
          <p:nvPr/>
        </p:nvSpPr>
        <p:spPr>
          <a:xfrm>
            <a:off x="4566716" y="3806870"/>
            <a:ext cx="1355056" cy="69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Arial" pitchFamily="34" charset="0"/>
              </a:rPr>
              <a:t>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rebuchet MS"/>
              <a:ea typeface="+mn-ea"/>
              <a:cs typeface="Arial" pitchFamily="34" charset="0"/>
            </a:endParaRPr>
          </a:p>
        </p:txBody>
      </p:sp>
      <p:sp>
        <p:nvSpPr>
          <p:cNvPr id="64" name="Text Placeholder 1"/>
          <p:cNvSpPr txBox="1">
            <a:spLocks/>
          </p:cNvSpPr>
          <p:nvPr/>
        </p:nvSpPr>
        <p:spPr>
          <a:xfrm>
            <a:off x="5784101" y="3720851"/>
            <a:ext cx="2158149" cy="629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Arial" pitchFamily="34" charset="0"/>
              </a:rPr>
              <a:t>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rebuchet MS"/>
              <a:ea typeface="+mn-ea"/>
              <a:cs typeface="Arial" pitchFamily="34" charset="0"/>
            </a:endParaRPr>
          </a:p>
        </p:txBody>
      </p:sp>
      <p:sp>
        <p:nvSpPr>
          <p:cNvPr id="68" name="Text Placeholder 1"/>
          <p:cNvSpPr txBox="1">
            <a:spLocks/>
          </p:cNvSpPr>
          <p:nvPr/>
        </p:nvSpPr>
        <p:spPr>
          <a:xfrm>
            <a:off x="5826123" y="2481273"/>
            <a:ext cx="2303909" cy="343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rebuchet MS"/>
              <a:ea typeface="+mn-ea"/>
              <a:cs typeface="Arial" pitchFamily="34" charset="0"/>
            </a:endParaRPr>
          </a:p>
        </p:txBody>
      </p:sp>
      <p:pic>
        <p:nvPicPr>
          <p:cNvPr id="47" name="Picture 3" descr="C:\Users\Наталья Скалозуб\Downloads\images (1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95" y="2178093"/>
            <a:ext cx="1339705" cy="1034030"/>
          </a:xfrm>
          <a:prstGeom prst="rect">
            <a:avLst/>
          </a:prstGeom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Наталья Скалозуб\Downloads\images (1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26" y="3584019"/>
            <a:ext cx="1370006" cy="105831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Наталья Скалозуб\Downloads\image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6675">
            <a:off x="6556932" y="3177330"/>
            <a:ext cx="2703000" cy="1122850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4513320" y="2257886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cs typeface="+mn-cs"/>
            </a:endParaRPr>
          </a:p>
        </p:txBody>
      </p:sp>
      <p:sp>
        <p:nvSpPr>
          <p:cNvPr id="61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5355507" y="2339880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cs typeface="+mn-cs"/>
            </a:endParaRPr>
          </a:p>
        </p:txBody>
      </p:sp>
      <p:sp>
        <p:nvSpPr>
          <p:cNvPr id="65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4686439" y="2791920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cs typeface="+mn-cs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498080" y="5096579"/>
            <a:ext cx="3099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КОММУНИКАЦИЯ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179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671560" cy="915034"/>
          </a:xfrm>
        </p:spPr>
        <p:txBody>
          <a:bodyPr>
            <a:normAutofit fontScale="90000"/>
          </a:bodyPr>
          <a:lstStyle/>
          <a:p>
            <a:pPr fontAlgn="base">
              <a:lnSpc>
                <a:spcPts val="1800"/>
              </a:lnSpc>
              <a:spcAft>
                <a:spcPts val="0"/>
              </a:spcAft>
            </a:pPr>
            <a:r>
              <a:rPr lang="ru-RU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 закономерности нарушений</a:t>
            </a:r>
            <a:br>
              <a:rPr lang="ru-RU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психического развития лиц с ОВЗ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566" y="1088571"/>
            <a:ext cx="8664167" cy="5088392"/>
          </a:xfrm>
        </p:spPr>
        <p:txBody>
          <a:bodyPr>
            <a:normAutofit fontScale="92500"/>
          </a:bodyPr>
          <a:lstStyle/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трудности взаимодействия с окружающей средой, прежде всего, с окружающими людьми;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нарушения развития личностных качеств (комплекс неполноценности);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меньшая скорость приема и переработки сенсорной информации;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меньший объем информации,  сохраняющийся в памяти;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недостатки словесного опосредствования (например, затруднения в формировании словесных обобщений);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недостатки развития произвольных движений (отставание, замедленность, трудности координации);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замедленный темпом психического развития в целом;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повышенная утомляемость, высокая истощаемость.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14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609601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тяжелыми нарушениями речи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79268"/>
            <a:ext cx="9982200" cy="587393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алалия (моторная и сенсорная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сенсорной алалии у детей отсутствует понимание смысла речи других людей. При моторной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алалии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ребенок способен нормально улавливать смысл сказанного окружающими, но проблемы возникают на стадии воспроизведения информации (недоразвитие речи, затруднения в овладении активным словарем и грамматическим строем языка);</a:t>
            </a:r>
            <a:endParaRPr lang="ru-RU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дизартрия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</a:t>
            </a:r>
            <a:r>
              <a:rPr lang="ru-RU" sz="20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арушение произношения вследствие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подвижности органов речи (мягкого нёба, языка, губ)</a:t>
            </a:r>
            <a:r>
              <a:rPr lang="ru-RU" sz="20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возникающее в результате поражения нервной системы, из-за чего затруднена артикуляция.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ринолалия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 носовой оттенок голоса, сопровождающийся нарушениями звукопроизношения и обусловленный дефектами в строении и функционировании речевого аппарата.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логоневроз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(заикания)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</a:t>
            </a:r>
            <a:r>
              <a:rPr lang="ru-RU" sz="20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 нарушение речи, которое характеризуется частым повторением или пролонгацией звуков или слогов, или слов; или частыми остановками или нерешительностью в речи, разрывающей её ритмическое течение.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афазия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 нарушение уже сформировавшейся речи в результате повреждения мозга (травма, заболевания ЦНС,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нцефалит…)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810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792480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тяжелыми нарушениями речи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520" y="960120"/>
            <a:ext cx="9296400" cy="589787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(общее недоразвитие речи)</a:t>
            </a:r>
            <a:r>
              <a:rPr lang="ru-RU" sz="2400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ОНР </a:t>
            </a:r>
            <a:r>
              <a:rPr lang="ru-RU" sz="2400" i="1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степени — полное отсутствие речи. ОНР II степени характеризуется зачаточным состоянием речи. III степень ОНР отличает довольно развернутая речь с неправильным построением предложений и согласованием слов. При ОНР </a:t>
            </a:r>
            <a:r>
              <a:rPr lang="en-US" sz="2400" i="1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400" i="1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нарушения компонентов речи присутствуют, но выражены незначительно.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ФНР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(нарушение звукопроизношения); ФФНР (фонетико-фонематическое недоразвитие речи: нарушение звукопроизношения и фонематического слуха)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афония,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дисфония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отсутствие или нарушение голоса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воспалительные заболевания гортани и простудные болезни, врожденные пороки развития, травмы голосовых связок, попадание инородных тел в дыхательные пути, неврозы)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брадилалия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патологически замедленный темп речи;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тахилалия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патологически убыстренный темп речи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генетическая предрасположенность, передаваемая по наследству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родовая травма)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35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91990" y="219456"/>
            <a:ext cx="8596668" cy="58521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>
                <a:solidFill>
                  <a:srgbClr val="C00000"/>
                </a:solidFill>
              </a:rPr>
              <a:t>ПРИЧИНЫ НАРУШЕНИЙ РЕЧИ</a:t>
            </a:r>
            <a:endParaRPr lang="en-US" altLang="ru-RU" dirty="0" smtClean="0">
              <a:solidFill>
                <a:srgbClr val="C00000"/>
              </a:solidFill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7152217" y="2205039"/>
            <a:ext cx="4800600" cy="43195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 sz="1800" b="0">
              <a:latin typeface="Verdana" pitchFamily="34" charset="0"/>
            </a:endParaRPr>
          </a:p>
        </p:txBody>
      </p:sp>
      <p:sp>
        <p:nvSpPr>
          <p:cNvPr id="12292" name="AutoShape 5"/>
          <p:cNvSpPr>
            <a:spLocks noChangeArrowheads="1"/>
          </p:cNvSpPr>
          <p:nvPr/>
        </p:nvSpPr>
        <p:spPr bwMode="auto">
          <a:xfrm>
            <a:off x="431800" y="1989139"/>
            <a:ext cx="4224867" cy="45354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 sz="1800" b="0">
              <a:latin typeface="Verdana" pitchFamily="34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27052" y="1989138"/>
            <a:ext cx="403224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2000" dirty="0">
                <a:solidFill>
                  <a:srgbClr val="C00000"/>
                </a:solidFill>
              </a:rPr>
              <a:t>Органические центральные:</a:t>
            </a:r>
          </a:p>
          <a:p>
            <a:pPr eaLnBrk="0" hangingPunct="0"/>
            <a:endParaRPr lang="ru-RU" altLang="ru-RU" sz="2000" dirty="0"/>
          </a:p>
          <a:p>
            <a:pPr algn="l" eaLnBrk="0" hangingPunct="0">
              <a:buFontTx/>
              <a:buChar char="•"/>
            </a:pPr>
            <a:r>
              <a:rPr lang="ru-RU" altLang="ru-RU" sz="2000" b="0" dirty="0"/>
              <a:t> </a:t>
            </a:r>
            <a:r>
              <a:rPr lang="ru-RU" altLang="ru-RU" sz="2000" dirty="0"/>
              <a:t>наследственные факторы;</a:t>
            </a:r>
          </a:p>
          <a:p>
            <a:pPr algn="l" eaLnBrk="0" hangingPunct="0">
              <a:buFontTx/>
              <a:buChar char="•"/>
            </a:pPr>
            <a:endParaRPr lang="ru-RU" altLang="ru-RU" sz="2000" dirty="0"/>
          </a:p>
          <a:p>
            <a:pPr algn="l" eaLnBrk="0" hangingPunct="0">
              <a:buFontTx/>
              <a:buChar char="•"/>
            </a:pPr>
            <a:r>
              <a:rPr lang="ru-RU" altLang="ru-RU" sz="2000" dirty="0"/>
              <a:t> травмы головного мозга;</a:t>
            </a:r>
          </a:p>
          <a:p>
            <a:pPr algn="l" eaLnBrk="0" hangingPunct="0">
              <a:buFontTx/>
              <a:buChar char="•"/>
            </a:pPr>
            <a:endParaRPr lang="ru-RU" altLang="ru-RU" sz="2000" dirty="0"/>
          </a:p>
          <a:p>
            <a:pPr algn="l" eaLnBrk="0" hangingPunct="0">
              <a:buFontTx/>
              <a:buChar char="•"/>
            </a:pPr>
            <a:r>
              <a:rPr lang="ru-RU" altLang="ru-RU" sz="2000" dirty="0"/>
              <a:t> инфекции, в </a:t>
            </a:r>
            <a:r>
              <a:rPr lang="ru-RU" altLang="ru-RU" sz="2000" dirty="0" smtClean="0"/>
              <a:t>т.ч. нейроинфекции  </a:t>
            </a:r>
            <a:r>
              <a:rPr lang="ru-RU" altLang="ru-RU" sz="2000" dirty="0"/>
              <a:t>(энцефалит, менингит);</a:t>
            </a:r>
          </a:p>
          <a:p>
            <a:pPr algn="l" eaLnBrk="0" hangingPunct="0"/>
            <a:endParaRPr lang="ru-RU" altLang="ru-RU" sz="2000" dirty="0"/>
          </a:p>
          <a:p>
            <a:pPr algn="l" eaLnBrk="0" hangingPunct="0">
              <a:buFontTx/>
              <a:buChar char="•"/>
            </a:pPr>
            <a:r>
              <a:rPr lang="ru-RU" altLang="ru-RU" sz="2000" dirty="0"/>
              <a:t> интоксикации – воздействие на мозг ядов (лекарственного, промышленного, бытового происхождения). </a:t>
            </a:r>
            <a:endParaRPr lang="en-US" altLang="ru-RU" sz="2000" dirty="0"/>
          </a:p>
        </p:txBody>
      </p:sp>
      <p:sp>
        <p:nvSpPr>
          <p:cNvPr id="69639" name="Freeform 7"/>
          <p:cNvSpPr>
            <a:spLocks/>
          </p:cNvSpPr>
          <p:nvPr/>
        </p:nvSpPr>
        <p:spPr bwMode="gray">
          <a:xfrm>
            <a:off x="4656667" y="3068639"/>
            <a:ext cx="1204384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9641" name="Freeform 9"/>
          <p:cNvSpPr>
            <a:spLocks/>
          </p:cNvSpPr>
          <p:nvPr/>
        </p:nvSpPr>
        <p:spPr bwMode="gray">
          <a:xfrm flipH="1">
            <a:off x="5903385" y="3068639"/>
            <a:ext cx="1204383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795776" y="838200"/>
            <a:ext cx="3998384" cy="1601788"/>
            <a:chOff x="1997" y="1314"/>
            <a:chExt cx="1889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9644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45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9646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7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8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9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4670044" y="1069849"/>
            <a:ext cx="215315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600" dirty="0">
                <a:solidFill>
                  <a:srgbClr val="000000"/>
                </a:solidFill>
                <a:latin typeface="Arial Black" pitchFamily="34" charset="0"/>
              </a:rPr>
              <a:t>ОРГАНИЧЕСКИЕ </a:t>
            </a:r>
          </a:p>
          <a:p>
            <a:pPr eaLnBrk="0" hangingPunct="0"/>
            <a:r>
              <a:rPr lang="ru-RU" altLang="ru-RU" sz="1600" dirty="0">
                <a:solidFill>
                  <a:srgbClr val="000000"/>
                </a:solidFill>
                <a:latin typeface="Arial Black" pitchFamily="34" charset="0"/>
              </a:rPr>
              <a:t>НАРУШЕНИЯ</a:t>
            </a:r>
            <a:endParaRPr lang="en-US" altLang="ru-RU" sz="16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7823200" y="2097025"/>
            <a:ext cx="3937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dirty="0">
                <a:solidFill>
                  <a:srgbClr val="C00000"/>
                </a:solidFill>
              </a:rPr>
              <a:t>Органические периферические:</a:t>
            </a:r>
          </a:p>
          <a:p>
            <a:endParaRPr lang="ru-RU" altLang="ru-RU" sz="2000" b="0" dirty="0"/>
          </a:p>
          <a:p>
            <a:pPr algn="l">
              <a:buFontTx/>
              <a:buChar char="•"/>
            </a:pPr>
            <a:r>
              <a:rPr lang="ru-RU" altLang="ru-RU" sz="2000" b="0" dirty="0"/>
              <a:t> </a:t>
            </a:r>
            <a:r>
              <a:rPr lang="ru-RU" altLang="ru-RU" sz="2000" dirty="0"/>
              <a:t>короткая уздечка </a:t>
            </a:r>
            <a:r>
              <a:rPr lang="ru-RU" altLang="ru-RU" sz="2000" dirty="0" smtClean="0"/>
              <a:t>языка</a:t>
            </a:r>
            <a:r>
              <a:rPr lang="ru-RU" altLang="ru-RU" sz="2000" dirty="0"/>
              <a:t>;</a:t>
            </a:r>
          </a:p>
          <a:p>
            <a:pPr algn="l">
              <a:buFontTx/>
              <a:buChar char="•"/>
            </a:pPr>
            <a:endParaRPr lang="ru-RU" altLang="ru-RU" sz="2000" dirty="0"/>
          </a:p>
          <a:p>
            <a:pPr algn="l">
              <a:buFontTx/>
              <a:buChar char="•"/>
            </a:pPr>
            <a:r>
              <a:rPr lang="ru-RU" altLang="ru-RU" sz="2000" dirty="0"/>
              <a:t> неправильное </a:t>
            </a:r>
            <a:r>
              <a:rPr lang="ru-RU" altLang="ru-RU" sz="2000" dirty="0" smtClean="0"/>
              <a:t>строение </a:t>
            </a:r>
            <a:r>
              <a:rPr lang="ru-RU" altLang="ru-RU" sz="2000" dirty="0"/>
              <a:t>или </a:t>
            </a:r>
            <a:r>
              <a:rPr lang="ru-RU" altLang="ru-RU" sz="2000" dirty="0" smtClean="0"/>
              <a:t>отсутствие  зубов</a:t>
            </a:r>
            <a:r>
              <a:rPr lang="ru-RU" altLang="ru-RU" sz="2000" dirty="0"/>
              <a:t>;</a:t>
            </a:r>
            <a:endParaRPr lang="en-US" altLang="ru-RU" sz="2000" dirty="0"/>
          </a:p>
          <a:p>
            <a:pPr algn="l"/>
            <a:endParaRPr lang="ru-RU" altLang="ru-RU" sz="2000" dirty="0"/>
          </a:p>
          <a:p>
            <a:pPr algn="l">
              <a:buFontTx/>
              <a:buChar char="•"/>
            </a:pPr>
            <a:r>
              <a:rPr lang="ru-RU" altLang="ru-RU" sz="2000" dirty="0"/>
              <a:t> нарушения в </a:t>
            </a:r>
            <a:r>
              <a:rPr lang="ru-RU" altLang="ru-RU" sz="2000" dirty="0" smtClean="0"/>
              <a:t>строении </a:t>
            </a:r>
            <a:r>
              <a:rPr lang="ru-RU" altLang="ru-RU" sz="2000" dirty="0"/>
              <a:t>челюстей.</a:t>
            </a:r>
          </a:p>
          <a:p>
            <a:pPr algn="l"/>
            <a:endParaRPr lang="en-US" altLang="ru-RU" sz="1600" dirty="0"/>
          </a:p>
        </p:txBody>
      </p:sp>
      <p:sp>
        <p:nvSpPr>
          <p:cNvPr id="12300" name="Rectangle 21"/>
          <p:cNvSpPr>
            <a:spLocks noChangeArrowheads="1"/>
          </p:cNvSpPr>
          <p:nvPr/>
        </p:nvSpPr>
        <p:spPr bwMode="auto">
          <a:xfrm>
            <a:off x="8879418" y="6381751"/>
            <a:ext cx="1824567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50" grpId="0"/>
      <p:bldP spid="696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217" y="198121"/>
            <a:ext cx="1011718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Особые образовательные потребности</a:t>
            </a:r>
            <a:r>
              <a:rPr lang="ru-RU" sz="36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36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 с ТНР:</a:t>
            </a:r>
            <a:endParaRPr lang="ru-RU" sz="3600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27760"/>
            <a:ext cx="8596668" cy="5730240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 fontAlgn="base">
              <a:lnSpc>
                <a:spcPct val="10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требуют особого индивидуально-дифференцированного подхода к формированию образовательных умений и навыков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изкая умственная работоспособность, слабое воображение, нарушение памяти и др.)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потребность в развитии навыков пространственной ориентировки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собенно стойко пространственные нарушения проявляют­ся в рисовании человека: изображение отличается бедностью, примитивностью);</a:t>
            </a:r>
          </a:p>
          <a:p>
            <a:pPr marL="342900" lvl="0" indent="-342900" algn="just" fontAlgn="base">
              <a:lnSpc>
                <a:spcPct val="1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  психического  развития  ребенка (благоприятная, комфортная  среда);</a:t>
            </a:r>
          </a:p>
          <a:p>
            <a:pPr marL="342900" lvl="0" indent="-342900" algn="just" fontAlgn="base">
              <a:lnSpc>
                <a:spcPct val="1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активной познавательной деятельности;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  эмоционально-волевой  сферы (замкнутости, эмоциональной неустойчивости, чувства ущербности, нерешительности и т.д.);</a:t>
            </a:r>
          </a:p>
          <a:p>
            <a:pPr marL="0" indent="0" fontAlgn="base">
              <a:buNone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0000"/>
              </a:lnSpc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53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52547"/>
            <a:ext cx="10515600" cy="1190394"/>
          </a:xfrm>
        </p:spPr>
        <p:txBody>
          <a:bodyPr>
            <a:normAutofit/>
          </a:bodyPr>
          <a:lstStyle/>
          <a:p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Особые образовательные потребности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детей с УО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658" y="937847"/>
            <a:ext cx="10502020" cy="523911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оздание 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психологически комфортной для дошкольников с нарушением интеллекта среды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атмосфера принятия в группе, ситуация успеха на занятиях или другой деятельности;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дается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значительно менее широкая система знаний и умений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чем нормально развивающимся сверстникам, ряд понятий не изучаются, но умения и навыки должны быть вполне достаточны для того, чтобы подготовить их к самостоятельной жизни в обществе;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сложные понятия изучаются путем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расчленения на составляющие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изучения каждой составляющей в отдельности – метод маленьких порций;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еленаправленное повышение уровня общего и речевого развития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путем формирования элементарных представлений об окружающем мире, расширения кругозора, обогащения устной речи через вовлечение в разные виды деятельности;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постоянный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 и конкретная помощь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со стороны педагога,  дополнительные объяснения и показ способов и приемов работы, многочисленные повторы во время усвоения нового материала;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еобходимость коррекции и развития психических процессов, речи, мелкой и крупной моторики;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ормирование знаний и умений, 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способствующих социальной адаптации. Усвоение морально-этических норм поведения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овладение навыками общения с другими людьми.</a:t>
            </a: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90C226"/>
              </a:buClr>
              <a:buNone/>
            </a:pPr>
            <a:endParaRPr lang="ru-RU" sz="17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6059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390</TotalTime>
  <Words>2568</Words>
  <Application>Microsoft Office PowerPoint</Application>
  <PresentationFormat>Широкоэкранный</PresentationFormat>
  <Paragraphs>267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46" baseType="lpstr">
      <vt:lpstr>Arial</vt:lpstr>
      <vt:lpstr>Arial Black</vt:lpstr>
      <vt:lpstr>Calibri</vt:lpstr>
      <vt:lpstr>HY그래픽M</vt:lpstr>
      <vt:lpstr>Symbol</vt:lpstr>
      <vt:lpstr>Times New Roman</vt:lpstr>
      <vt:lpstr>Trebuchet MS</vt:lpstr>
      <vt:lpstr>Verdana</vt:lpstr>
      <vt:lpstr>Wingdings</vt:lpstr>
      <vt:lpstr>Wingdings 2</vt:lpstr>
      <vt:lpstr>Wingdings 3</vt:lpstr>
      <vt:lpstr>Грань</vt:lpstr>
      <vt:lpstr>1_Грань</vt:lpstr>
      <vt:lpstr>1_Тема Office</vt:lpstr>
      <vt:lpstr>Особенные дети-особые подходы</vt:lpstr>
      <vt:lpstr>СТАТИСТИКА</vt:lpstr>
      <vt:lpstr>К детям с ограниченными возможностями здоровья относятся:   </vt:lpstr>
      <vt:lpstr>Общие закономерности нарушений    психического развития лиц с ОВЗ </vt:lpstr>
      <vt:lpstr>Дети с тяжелыми нарушениями речи</vt:lpstr>
      <vt:lpstr>Дети с тяжелыми нарушениями речи</vt:lpstr>
      <vt:lpstr>ПРИЧИНЫ НАРУШЕНИЙ РЕЧИ</vt:lpstr>
      <vt:lpstr>Особые образовательные потребности  детей с ТНР:</vt:lpstr>
      <vt:lpstr> Особые образовательные потребности детей с УО</vt:lpstr>
      <vt:lpstr>Особые образовательные потребности детей с нарушениями опорно-двигательного аппарата </vt:lpstr>
      <vt:lpstr>Особые образовательные потребности  детей с ЗПР:</vt:lpstr>
      <vt:lpstr> К особым образовательным потребностям   детей с РАС относят: </vt:lpstr>
      <vt:lpstr>Презентация PowerPoint</vt:lpstr>
      <vt:lpstr>Презентация PowerPoint</vt:lpstr>
      <vt:lpstr>Презентация PowerPoint</vt:lpstr>
      <vt:lpstr>Специальные образовательные условия,   необходимые для всех детей с ОВЗ: </vt:lpstr>
      <vt:lpstr>Приоритетными направлениями педагогической коррекции являются: </vt:lpstr>
      <vt:lpstr>Создание  безбарьерной   среды </vt:lpstr>
      <vt:lpstr>Специальные образовательные программы, методические пособия и дидактические материалы </vt:lpstr>
      <vt:lpstr>СРЕДСТВА РАЗВИТИЯ РЕЧИ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Игровые техники</vt:lpstr>
      <vt:lpstr>Здоровьесберегающие  техники </vt:lpstr>
      <vt:lpstr>Развитие  мелкой моторики</vt:lpstr>
      <vt:lpstr>Рекомендации педагогу по  организации социально-педагогической поддержки личности ребенка с ОВЗ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Характеристика особых образовательных потребностей детей с ОВЗ </dc:title>
  <dc:creator>Татьяна Григорьевна Сальникова</dc:creator>
  <cp:lastModifiedBy>Сальникова Татьяна</cp:lastModifiedBy>
  <cp:revision>68</cp:revision>
  <dcterms:created xsi:type="dcterms:W3CDTF">2019-08-27T01:42:28Z</dcterms:created>
  <dcterms:modified xsi:type="dcterms:W3CDTF">2024-12-10T05:31:38Z</dcterms:modified>
</cp:coreProperties>
</file>